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8"/>
  </p:notesMasterIdLst>
  <p:sldIdLst>
    <p:sldId id="311" r:id="rId3"/>
    <p:sldId id="256" r:id="rId4"/>
    <p:sldId id="257" r:id="rId5"/>
    <p:sldId id="264" r:id="rId6"/>
    <p:sldId id="263" r:id="rId7"/>
    <p:sldId id="262" r:id="rId8"/>
    <p:sldId id="261" r:id="rId9"/>
    <p:sldId id="260" r:id="rId10"/>
    <p:sldId id="259" r:id="rId11"/>
    <p:sldId id="267" r:id="rId12"/>
    <p:sldId id="266" r:id="rId13"/>
    <p:sldId id="265" r:id="rId14"/>
    <p:sldId id="272" r:id="rId15"/>
    <p:sldId id="271" r:id="rId16"/>
    <p:sldId id="270" r:id="rId17"/>
    <p:sldId id="269" r:id="rId18"/>
    <p:sldId id="268" r:id="rId19"/>
    <p:sldId id="258" r:id="rId20"/>
    <p:sldId id="273" r:id="rId21"/>
    <p:sldId id="274" r:id="rId22"/>
    <p:sldId id="275" r:id="rId23"/>
    <p:sldId id="276" r:id="rId24"/>
    <p:sldId id="282" r:id="rId25"/>
    <p:sldId id="287" r:id="rId26"/>
    <p:sldId id="286" r:id="rId27"/>
    <p:sldId id="285" r:id="rId28"/>
    <p:sldId id="284" r:id="rId29"/>
    <p:sldId id="283" r:id="rId30"/>
    <p:sldId id="281" r:id="rId31"/>
    <p:sldId id="291" r:id="rId32"/>
    <p:sldId id="290" r:id="rId33"/>
    <p:sldId id="295" r:id="rId34"/>
    <p:sldId id="294" r:id="rId35"/>
    <p:sldId id="293" r:id="rId36"/>
    <p:sldId id="292" r:id="rId37"/>
    <p:sldId id="296" r:id="rId38"/>
    <p:sldId id="289" r:id="rId39"/>
    <p:sldId id="288" r:id="rId40"/>
    <p:sldId id="280" r:id="rId41"/>
    <p:sldId id="277" r:id="rId42"/>
    <p:sldId id="279" r:id="rId43"/>
    <p:sldId id="278" r:id="rId44"/>
    <p:sldId id="297" r:id="rId45"/>
    <p:sldId id="309" r:id="rId46"/>
    <p:sldId id="308" r:id="rId47"/>
    <p:sldId id="307" r:id="rId48"/>
    <p:sldId id="306" r:id="rId49"/>
    <p:sldId id="305" r:id="rId50"/>
    <p:sldId id="304" r:id="rId51"/>
    <p:sldId id="303" r:id="rId52"/>
    <p:sldId id="298" r:id="rId53"/>
    <p:sldId id="302" r:id="rId54"/>
    <p:sldId id="301" r:id="rId55"/>
    <p:sldId id="300" r:id="rId56"/>
    <p:sldId id="299" r:id="rId5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0645AF-A5B1-4598-9744-AED185A5CE03}"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16B164-D075-4AE9-B460-CBAC8291DBAA}" type="slidenum">
              <a:rPr lang="tr-TR" smtClean="0"/>
              <a:t>‹#›</a:t>
            </a:fld>
            <a:endParaRPr lang="tr-TR"/>
          </a:p>
        </p:txBody>
      </p:sp>
    </p:spTree>
    <p:extLst>
      <p:ext uri="{BB962C8B-B14F-4D97-AF65-F5344CB8AC3E}">
        <p14:creationId xmlns:p14="http://schemas.microsoft.com/office/powerpoint/2010/main" val="312370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523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954186C0-01F8-4BB0-B673-39A6DAE33006}"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7CB3878-67FA-4648-BAD0-FBCDF58FA86F}"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222809F-12E4-41B9-BE63-BC73797F2E92}" type="slidenum">
              <a:rPr lang="tr-TR" smtClean="0"/>
              <a:t>‹#›</a:t>
            </a:fld>
            <a:endParaRPr lang="tr-TR"/>
          </a:p>
        </p:txBody>
      </p:sp>
    </p:spTree>
    <p:extLst>
      <p:ext uri="{BB962C8B-B14F-4D97-AF65-F5344CB8AC3E}">
        <p14:creationId xmlns:p14="http://schemas.microsoft.com/office/powerpoint/2010/main" val="3853079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7CB3878-67FA-4648-BAD0-FBCDF58FA86F}"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222809F-12E4-41B9-BE63-BC73797F2E92}" type="slidenum">
              <a:rPr lang="tr-TR" smtClean="0"/>
              <a:t>‹#›</a:t>
            </a:fld>
            <a:endParaRPr lang="tr-TR"/>
          </a:p>
        </p:txBody>
      </p:sp>
    </p:spTree>
    <p:extLst>
      <p:ext uri="{BB962C8B-B14F-4D97-AF65-F5344CB8AC3E}">
        <p14:creationId xmlns:p14="http://schemas.microsoft.com/office/powerpoint/2010/main" val="218455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7CB3878-67FA-4648-BAD0-FBCDF58FA86F}"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222809F-12E4-41B9-BE63-BC73797F2E92}" type="slidenum">
              <a:rPr lang="tr-TR" smtClean="0"/>
              <a:t>‹#›</a:t>
            </a:fld>
            <a:endParaRPr lang="tr-TR"/>
          </a:p>
        </p:txBody>
      </p:sp>
    </p:spTree>
    <p:extLst>
      <p:ext uri="{BB962C8B-B14F-4D97-AF65-F5344CB8AC3E}">
        <p14:creationId xmlns:p14="http://schemas.microsoft.com/office/powerpoint/2010/main" val="3539979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3E5DE8C4-DC70-45CA-885D-DFBCD190351C}"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7AE3BB87-E9A8-452E-9227-60B0C94EA45F}"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1779579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DD541EB2-C9B1-4B23-9160-334F10A1D51B}"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B8538F-DAD9-4E6A-A199-D0665D465527}"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205406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584CD236-1F84-453C-BFF6-AA85EBDC939D}"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0133C50-AC4F-42B7-BA47-0CD98540D066}"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137610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85F60D46-5B01-463A-B355-75D3A7FDF4F1}"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E0C2699F-7C5F-4A07-9538-34AC045115E8}"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921883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959F23E3-4F12-4ADA-9B66-F0F631266195}"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2BB4D4CA-C07C-4726-9DD0-CC54471C05B5}"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096758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D59C718C-B61E-4968-A5CB-A193B9B99DB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AA28F5A3-F7AB-4D9D-B69B-A9D84744448A}"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442411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BD537D3-5991-4B1C-9356-641CCD04112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EED82132-8B37-4253-9E76-A8106ABDE5AA}"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982062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B87F7D54-E4BE-4F55-8D1A-67FD82FD5378}"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AAA86785-7F01-4C37-8ED0-3F5D66F34E57}"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9153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7CB3878-67FA-4648-BAD0-FBCDF58FA86F}"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222809F-12E4-41B9-BE63-BC73797F2E92}" type="slidenum">
              <a:rPr lang="tr-TR" smtClean="0"/>
              <a:t>‹#›</a:t>
            </a:fld>
            <a:endParaRPr lang="tr-TR"/>
          </a:p>
        </p:txBody>
      </p:sp>
    </p:spTree>
    <p:extLst>
      <p:ext uri="{BB962C8B-B14F-4D97-AF65-F5344CB8AC3E}">
        <p14:creationId xmlns:p14="http://schemas.microsoft.com/office/powerpoint/2010/main" val="1424485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EA2474F6-05A0-4211-833B-BC1F3E6EC19D}"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49DB1646-D99C-4051-8EB5-D425689CA7BF}"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192897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20B998C2-DAC4-438A-9118-27CA5F7DBB0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EFAD53-1855-4119-95E2-413D569FDB3A}"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113869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77C67F16-1C9F-49DD-8BFC-3EEEB4CB8B6A}"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566EDF-4F48-4C32-AB39-B690D57599FD}"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7153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7CB3878-67FA-4648-BAD0-FBCDF58FA86F}" type="datetimeFigureOut">
              <a:rPr lang="tr-TR" smtClean="0"/>
              <a:t>15.04.2016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222809F-12E4-41B9-BE63-BC73797F2E92}" type="slidenum">
              <a:rPr lang="tr-TR" smtClean="0"/>
              <a:t>‹#›</a:t>
            </a:fld>
            <a:endParaRPr lang="tr-TR"/>
          </a:p>
        </p:txBody>
      </p:sp>
    </p:spTree>
    <p:extLst>
      <p:ext uri="{BB962C8B-B14F-4D97-AF65-F5344CB8AC3E}">
        <p14:creationId xmlns:p14="http://schemas.microsoft.com/office/powerpoint/2010/main" val="868062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7CB3878-67FA-4648-BAD0-FBCDF58FA86F}"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222809F-12E4-41B9-BE63-BC73797F2E92}" type="slidenum">
              <a:rPr lang="tr-TR" smtClean="0"/>
              <a:t>‹#›</a:t>
            </a:fld>
            <a:endParaRPr lang="tr-TR"/>
          </a:p>
        </p:txBody>
      </p:sp>
    </p:spTree>
    <p:extLst>
      <p:ext uri="{BB962C8B-B14F-4D97-AF65-F5344CB8AC3E}">
        <p14:creationId xmlns:p14="http://schemas.microsoft.com/office/powerpoint/2010/main" val="230386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7CB3878-67FA-4648-BAD0-FBCDF58FA86F}" type="datetimeFigureOut">
              <a:rPr lang="tr-TR" smtClean="0"/>
              <a:t>15.04.2016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222809F-12E4-41B9-BE63-BC73797F2E92}" type="slidenum">
              <a:rPr lang="tr-TR" smtClean="0"/>
              <a:t>‹#›</a:t>
            </a:fld>
            <a:endParaRPr lang="tr-TR"/>
          </a:p>
        </p:txBody>
      </p:sp>
    </p:spTree>
    <p:extLst>
      <p:ext uri="{BB962C8B-B14F-4D97-AF65-F5344CB8AC3E}">
        <p14:creationId xmlns:p14="http://schemas.microsoft.com/office/powerpoint/2010/main" val="4134986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7CB3878-67FA-4648-BAD0-FBCDF58FA86F}" type="datetimeFigureOut">
              <a:rPr lang="tr-TR" smtClean="0"/>
              <a:t>15.04.2016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222809F-12E4-41B9-BE63-BC73797F2E92}" type="slidenum">
              <a:rPr lang="tr-TR" smtClean="0"/>
              <a:t>‹#›</a:t>
            </a:fld>
            <a:endParaRPr lang="tr-TR"/>
          </a:p>
        </p:txBody>
      </p:sp>
    </p:spTree>
    <p:extLst>
      <p:ext uri="{BB962C8B-B14F-4D97-AF65-F5344CB8AC3E}">
        <p14:creationId xmlns:p14="http://schemas.microsoft.com/office/powerpoint/2010/main" val="3689876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7CB3878-67FA-4648-BAD0-FBCDF58FA86F}" type="datetimeFigureOut">
              <a:rPr lang="tr-TR" smtClean="0"/>
              <a:t>15.04.2016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222809F-12E4-41B9-BE63-BC73797F2E92}" type="slidenum">
              <a:rPr lang="tr-TR" smtClean="0"/>
              <a:t>‹#›</a:t>
            </a:fld>
            <a:endParaRPr lang="tr-TR"/>
          </a:p>
        </p:txBody>
      </p:sp>
    </p:spTree>
    <p:extLst>
      <p:ext uri="{BB962C8B-B14F-4D97-AF65-F5344CB8AC3E}">
        <p14:creationId xmlns:p14="http://schemas.microsoft.com/office/powerpoint/2010/main" val="38777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7CB3878-67FA-4648-BAD0-FBCDF58FA86F}"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222809F-12E4-41B9-BE63-BC73797F2E92}" type="slidenum">
              <a:rPr lang="tr-TR" smtClean="0"/>
              <a:t>‹#›</a:t>
            </a:fld>
            <a:endParaRPr lang="tr-TR"/>
          </a:p>
        </p:txBody>
      </p:sp>
    </p:spTree>
    <p:extLst>
      <p:ext uri="{BB962C8B-B14F-4D97-AF65-F5344CB8AC3E}">
        <p14:creationId xmlns:p14="http://schemas.microsoft.com/office/powerpoint/2010/main" val="130705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7CB3878-67FA-4648-BAD0-FBCDF58FA86F}" type="datetimeFigureOut">
              <a:rPr lang="tr-TR" smtClean="0"/>
              <a:t>15.04.2016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222809F-12E4-41B9-BE63-BC73797F2E92}" type="slidenum">
              <a:rPr lang="tr-TR" smtClean="0"/>
              <a:t>‹#›</a:t>
            </a:fld>
            <a:endParaRPr lang="tr-TR"/>
          </a:p>
        </p:txBody>
      </p:sp>
    </p:spTree>
    <p:extLst>
      <p:ext uri="{BB962C8B-B14F-4D97-AF65-F5344CB8AC3E}">
        <p14:creationId xmlns:p14="http://schemas.microsoft.com/office/powerpoint/2010/main" val="4050835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B3878-67FA-4648-BAD0-FBCDF58FA86F}" type="datetimeFigureOut">
              <a:rPr lang="tr-TR" smtClean="0"/>
              <a:t>15.04.2016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2809F-12E4-41B9-BE63-BC73797F2E92}" type="slidenum">
              <a:rPr lang="tr-TR" smtClean="0"/>
              <a:t>‹#›</a:t>
            </a:fld>
            <a:endParaRPr lang="tr-TR"/>
          </a:p>
        </p:txBody>
      </p:sp>
    </p:spTree>
    <p:extLst>
      <p:ext uri="{BB962C8B-B14F-4D97-AF65-F5344CB8AC3E}">
        <p14:creationId xmlns:p14="http://schemas.microsoft.com/office/powerpoint/2010/main" val="1522680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B2314683-7B16-4F58-9A6C-B7425E3F7915}"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4132891E-2E8F-4BEC-8C43-9193FEA152EB}"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3819858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www.igdirtso.org.tr/" TargetMode="External"/><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46083"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srgbClr val="000000"/>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srgbClr val="000000"/>
              </a:solidFill>
              <a:latin typeface="Calibri" pitchFamily="34" charset="0"/>
              <a:ea typeface="Calibri" pitchFamily="34" charset="0"/>
              <a:cs typeface="Times New Roman" pitchFamily="18" charset="0"/>
            </a:endParaRPr>
          </a:p>
        </p:txBody>
      </p:sp>
      <p:sp>
        <p:nvSpPr>
          <p:cNvPr id="46091" name="Metin kutusu 4"/>
          <p:cNvSpPr txBox="1">
            <a:spLocks noChangeArrowheads="1"/>
          </p:cNvSpPr>
          <p:nvPr/>
        </p:nvSpPr>
        <p:spPr bwMode="auto">
          <a:xfrm>
            <a:off x="2095334" y="2768600"/>
            <a:ext cx="51819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srgbClr val="000000"/>
                </a:solidFill>
                <a:latin typeface="Times New Roman" pitchFamily="18" charset="0"/>
                <a:cs typeface="Times New Roman" pitchFamily="18" charset="0"/>
              </a:rPr>
              <a:t>ULAŞTIRMA VE LOJİSTİK MESLEKİ EĞİTİM</a:t>
            </a:r>
          </a:p>
          <a:p>
            <a:pPr algn="ctr" eaLnBrk="0" fontAlgn="base" hangingPunct="0">
              <a:spcBef>
                <a:spcPct val="0"/>
              </a:spcBef>
              <a:spcAft>
                <a:spcPct val="0"/>
              </a:spcAft>
            </a:pPr>
            <a:r>
              <a:rPr lang="tr-TR" altLang="tr-TR" sz="1800" b="1" dirty="0" smtClean="0">
                <a:solidFill>
                  <a:srgbClr val="000000"/>
                </a:solidFill>
                <a:latin typeface="Times New Roman" pitchFamily="18" charset="0"/>
                <a:cs typeface="Times New Roman" pitchFamily="18" charset="0"/>
              </a:rPr>
              <a:t>HUKUK</a:t>
            </a:r>
          </a:p>
          <a:p>
            <a:pPr algn="ctr" eaLnBrk="0" fontAlgn="base" hangingPunct="0">
              <a:spcBef>
                <a:spcPct val="0"/>
              </a:spcBef>
              <a:spcAft>
                <a:spcPct val="0"/>
              </a:spcAft>
            </a:pPr>
            <a:r>
              <a:rPr lang="tr-TR" altLang="tr-TR" sz="1800" b="1" dirty="0" smtClean="0">
                <a:solidFill>
                  <a:srgbClr val="000000"/>
                </a:solidFill>
                <a:latin typeface="Times New Roman" pitchFamily="18" charset="0"/>
                <a:cs typeface="Times New Roman" pitchFamily="18" charset="0"/>
              </a:rPr>
              <a:t>(BORÇLAR HUKUKU</a:t>
            </a:r>
            <a:r>
              <a:rPr lang="tr-TR" altLang="tr-TR" sz="1800" b="1" dirty="0" smtClean="0">
                <a:solidFill>
                  <a:srgbClr val="000000"/>
                </a:solidFill>
                <a:latin typeface="Times New Roman" pitchFamily="18" charset="0"/>
                <a:cs typeface="Times New Roman" pitchFamily="18" charset="0"/>
              </a:rPr>
              <a:t>)</a:t>
            </a:r>
          </a:p>
          <a:p>
            <a:pPr algn="ctr" eaLnBrk="0" fontAlgn="base" hangingPunct="0">
              <a:spcBef>
                <a:spcPct val="0"/>
              </a:spcBef>
              <a:spcAft>
                <a:spcPct val="0"/>
              </a:spcAft>
            </a:pPr>
            <a:r>
              <a:rPr lang="tr-TR" altLang="tr-TR" sz="1800" b="1" dirty="0" err="1" smtClean="0">
                <a:solidFill>
                  <a:srgbClr val="000000"/>
                </a:solidFill>
                <a:latin typeface="Times New Roman" pitchFamily="18" charset="0"/>
                <a:cs typeface="Times New Roman" pitchFamily="18" charset="0"/>
              </a:rPr>
              <a:t>Öğr.Gör.Murat</a:t>
            </a:r>
            <a:r>
              <a:rPr lang="tr-TR" altLang="tr-TR" sz="1800" b="1" dirty="0" smtClean="0">
                <a:solidFill>
                  <a:srgbClr val="000000"/>
                </a:solidFill>
                <a:latin typeface="Times New Roman" pitchFamily="18" charset="0"/>
                <a:cs typeface="Times New Roman" pitchFamily="18" charset="0"/>
              </a:rPr>
              <a:t> KARADAŞ</a:t>
            </a:r>
            <a:endParaRPr lang="tr-TR" altLang="tr-TR" sz="1800" b="1" dirty="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99779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908720"/>
            <a:ext cx="8229600" cy="5217443"/>
          </a:xfrm>
        </p:spPr>
        <p:txBody>
          <a:bodyPr>
            <a:normAutofit fontScale="85000" lnSpcReduction="20000"/>
          </a:bodyPr>
          <a:lstStyle/>
          <a:p>
            <a:pPr marL="0" indent="0" algn="just">
              <a:buNone/>
            </a:pPr>
            <a:r>
              <a:rPr lang="tr-TR" sz="1600" i="1" dirty="0" smtClean="0"/>
              <a:t>	</a:t>
            </a:r>
            <a:r>
              <a:rPr lang="tr-TR" sz="1600" b="1" i="1" dirty="0" smtClean="0"/>
              <a:t>1.3.	Sözleşmenin  Meydana Gelmesi</a:t>
            </a:r>
          </a:p>
          <a:p>
            <a:pPr marL="0" indent="0" algn="just">
              <a:buNone/>
            </a:pPr>
            <a:r>
              <a:rPr lang="tr-TR" sz="1600" i="1" dirty="0" smtClean="0"/>
              <a:t>	Sözleşme iki taraflı hukuki bir işlemdir. İki tarafın karşılıklı ve birbirlerine uygun bir biçimde rızalarını beyan etmesiyle sözleşme tamam olur. Örneğin iki arkadaş kütüphanede buluşmak üzere anlaşırsa sözleşme değildir, çünkü hukuk düzenini ilgilendiren bir sonuç doğurmaz. Buna karşılık iki genç evlenmek üzere birbirine söz vermişse bu bir sözleşmedir. Çünkü hukuk düzenini ilgilendiren değişiklik olmuştur. Taraflar nişanlı hale gelmiş, birbirlerine sadakat gösterme ve evlenme borçları altına girmişlerdir. Nişan bozulursa zarar gören taraf tazminat isteyebilir. Bu sözleşme aile hukukunu ilgilendirir. Bir sözleşme ekonomik değeri olan borçları doğuruyorsa borçlar hukuku kapsamına girer.</a:t>
            </a:r>
          </a:p>
          <a:p>
            <a:pPr marL="0" indent="0" algn="just">
              <a:buNone/>
            </a:pPr>
            <a:endParaRPr lang="tr-TR" sz="1600" i="1" dirty="0" smtClean="0"/>
          </a:p>
          <a:p>
            <a:pPr marL="0" indent="0" algn="just">
              <a:buNone/>
            </a:pPr>
            <a:r>
              <a:rPr lang="tr-TR" sz="1600" i="1" dirty="0" smtClean="0"/>
              <a:t>	Bir sözleşme yapma isteğini ve yapılmak istenen sözleşmenin temel Şartlarını içeren irade açıklamasına sözleşme önerisi, icap denir. İcap tek taraflı bir hukuki işlemdir ve sözleşme yapma çağrısıdır.</a:t>
            </a:r>
          </a:p>
          <a:p>
            <a:pPr algn="just">
              <a:buFont typeface="Wingdings" panose="05000000000000000000" pitchFamily="2" charset="2"/>
              <a:buChar char="Ø"/>
            </a:pPr>
            <a:endParaRPr lang="tr-TR" sz="1600" i="1" dirty="0" smtClean="0"/>
          </a:p>
          <a:p>
            <a:pPr algn="just">
              <a:buFont typeface="Wingdings" panose="05000000000000000000" pitchFamily="2" charset="2"/>
              <a:buChar char="Ø"/>
            </a:pPr>
            <a:r>
              <a:rPr lang="tr-TR" sz="1600" i="1" dirty="0" smtClean="0"/>
              <a:t>	İcap, karşı tarafa yöneltilmiş olmalıdır. Örneğin </a:t>
            </a:r>
            <a:r>
              <a:rPr lang="tr-TR" sz="1600" i="1" dirty="0" err="1" smtClean="0"/>
              <a:t>Doğan‟ın</a:t>
            </a:r>
            <a:r>
              <a:rPr lang="tr-TR" sz="1600" i="1" dirty="0" smtClean="0"/>
              <a:t> </a:t>
            </a:r>
            <a:r>
              <a:rPr lang="tr-TR" sz="1600" i="1" dirty="0" err="1" smtClean="0"/>
              <a:t>İlhan‟a</a:t>
            </a:r>
            <a:r>
              <a:rPr lang="tr-TR" sz="1600" i="1" dirty="0" smtClean="0"/>
              <a:t> otomobilini satmayı teklif etmesi, caddeye konulmuş </a:t>
            </a:r>
            <a:r>
              <a:rPr lang="tr-TR" sz="1600" i="1" dirty="0" err="1" smtClean="0"/>
              <a:t>tartlı</a:t>
            </a:r>
            <a:r>
              <a:rPr lang="tr-TR" sz="1600" i="1" dirty="0" smtClean="0"/>
              <a:t> otomatlar.</a:t>
            </a:r>
          </a:p>
          <a:p>
            <a:pPr algn="just">
              <a:buFont typeface="Wingdings" panose="05000000000000000000" pitchFamily="2" charset="2"/>
              <a:buChar char="Ø"/>
            </a:pPr>
            <a:r>
              <a:rPr lang="tr-TR" sz="1600" i="1" dirty="0" smtClean="0"/>
              <a:t>	İcapta bulunan kimse belli bir süre icabı ile bağlıdır, bağlı bulunduğu süre içinde icabından dönemez.</a:t>
            </a:r>
          </a:p>
          <a:p>
            <a:pPr marL="0" indent="0" algn="just">
              <a:buNone/>
            </a:pPr>
            <a:endParaRPr lang="tr-TR" sz="1600" i="1" dirty="0" smtClean="0"/>
          </a:p>
          <a:p>
            <a:pPr marL="0" indent="0" algn="just">
              <a:buNone/>
            </a:pPr>
            <a:r>
              <a:rPr lang="tr-TR" sz="1600" i="1" dirty="0" smtClean="0"/>
              <a:t>	Sözleşme önerisindeki Şartlarla sözleşme yapmaya razı olduğunu bildiren irade açıklamasına kabul denir. İcabın kabulü ile sözleşme tamam olur. Kabul; tek taraflı, ulaşması gerekli bir irade beyanıdır.</a:t>
            </a:r>
          </a:p>
          <a:p>
            <a:pPr marL="0" indent="0" algn="just">
              <a:buNone/>
            </a:pPr>
            <a:r>
              <a:rPr lang="tr-TR" sz="1600" i="1" dirty="0" smtClean="0"/>
              <a:t>Kabul beyanı ile birlikte sözleşme tamamlanır ve aynı anda hüküm ifade eder. Uzakta bulunan Şahıslar arasında yapılan sözleşmeler de sözleşme kabul haberinin ulaştığı anda tamam olur, kabul beyanının öğrenilmesiyle kesinleşir.</a:t>
            </a:r>
          </a:p>
          <a:p>
            <a:pPr marL="0" indent="0" algn="just">
              <a:buNone/>
            </a:pPr>
            <a:r>
              <a:rPr lang="tr-TR" sz="1600" i="1" dirty="0" smtClean="0"/>
              <a:t>	Bir edim karşılığında ilan suretiyle bir bedel (mükâfat) vadeden (söz veren) kimse vaadine uygun olarak bedeli vermeye mecburdur. Edim, birden çok kimse tarafından yerine getirilmişse bedelin kime verileceği, vaat edenin iradesine göre tayin edilir.</a:t>
            </a:r>
          </a:p>
          <a:p>
            <a:pPr marL="0" indent="0" algn="just">
              <a:buNone/>
            </a:pPr>
            <a:endParaRPr lang="tr-TR" sz="1600" i="1" dirty="0" smtClean="0"/>
          </a:p>
          <a:p>
            <a:pPr marL="0" indent="0" algn="just">
              <a:buNone/>
            </a:pPr>
            <a:r>
              <a:rPr lang="tr-TR" sz="1600" i="1" dirty="0" smtClean="0"/>
              <a:t>	İlan suretiyle bir vaatte bulunan kimse, edim yerine getirilmeden önce vaadinden dönebilir.</a:t>
            </a:r>
          </a:p>
          <a:p>
            <a:pPr marL="0" indent="0" algn="just">
              <a:buNone/>
            </a:pPr>
            <a:endParaRPr lang="tr-TR" sz="1600" i="1" dirty="0" smtClean="0"/>
          </a:p>
          <a:p>
            <a:pPr marL="0" indent="0" algn="just">
              <a:buNone/>
            </a:pPr>
            <a:endParaRPr lang="tr-TR" sz="1600" i="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4624"/>
            <a:ext cx="3150096" cy="1115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375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908720"/>
            <a:ext cx="8229600" cy="5217443"/>
          </a:xfrm>
        </p:spPr>
        <p:txBody>
          <a:bodyPr>
            <a:normAutofit fontScale="85000" lnSpcReduction="10000"/>
          </a:bodyPr>
          <a:lstStyle/>
          <a:p>
            <a:pPr marL="0" indent="0" algn="just">
              <a:buNone/>
            </a:pPr>
            <a:r>
              <a:rPr lang="tr-TR" sz="1600" b="1" i="1" dirty="0" smtClean="0"/>
              <a:t>	1.4.	Sözleşmenin Şekli</a:t>
            </a:r>
          </a:p>
          <a:p>
            <a:pPr marL="0" indent="0" algn="just">
              <a:buNone/>
            </a:pPr>
            <a:r>
              <a:rPr lang="tr-TR" sz="1600" i="1" dirty="0" smtClean="0"/>
              <a:t>Sözleşmenin geçerliliği, kanunda açıklık olmadıkça hiçbir Şekle bağlı değildir. Kanunda belli bir  Şekle bağlı olduğu emredilmişse sözleşme bu Şekle uyulmadıkça geçerli olmaz. Kanun hukuki işlemleri 4 grupta inceler:</a:t>
            </a:r>
          </a:p>
          <a:p>
            <a:pPr algn="just">
              <a:buFont typeface="Wingdings" panose="05000000000000000000" pitchFamily="2" charset="2"/>
              <a:buChar char="Ø"/>
            </a:pPr>
            <a:r>
              <a:rPr lang="tr-TR" sz="1600" i="1" dirty="0" smtClean="0"/>
              <a:t>	</a:t>
            </a:r>
            <a:r>
              <a:rPr lang="tr-TR" sz="1600" b="1" i="1" dirty="0" smtClean="0"/>
              <a:t>Yazılı Şekil</a:t>
            </a:r>
            <a:r>
              <a:rPr lang="tr-TR" sz="1600" i="1" dirty="0" smtClean="0"/>
              <a:t>, kanun koyucu bazı sözleşmelerin geçerliliğini yazılı Şekilde yapılmış olmasına bağlamış ve yazılı Şekli düzenlemiştir. Örneğin kefalet sözleşmesi, bağışlama vaadi, alacağın temliki gibi… Yazılı Şekle bağlı bir sözleşmenin metni el yazısıyla yazılmış olabilir; imza, borç altına giren kimsenin el yazısı ile metnin altına atılmalıdır. İmza metin yazılmadan önce, tamamen veya kısmen boş kâğıda atılmış olsa da (beyaza imza) geçerlidir.</a:t>
            </a:r>
          </a:p>
          <a:p>
            <a:pPr algn="just">
              <a:buFont typeface="Wingdings" panose="05000000000000000000" pitchFamily="2" charset="2"/>
              <a:buChar char="Ø"/>
            </a:pPr>
            <a:r>
              <a:rPr lang="tr-TR" sz="1600" i="1" dirty="0" smtClean="0"/>
              <a:t>	</a:t>
            </a:r>
            <a:r>
              <a:rPr lang="tr-TR" sz="1600" b="1" i="1" dirty="0" smtClean="0"/>
              <a:t>Resmî Şekil; </a:t>
            </a:r>
            <a:r>
              <a:rPr lang="tr-TR" sz="1600" i="1" dirty="0" smtClean="0"/>
              <a:t>işlemin yetkili bir makam veya Şahıs (sulh hâkimi, noter, tapu memuru…) önünde, kanunların öngördüğü usul ve koşullara uyularak yapılmasıdır.</a:t>
            </a:r>
          </a:p>
          <a:p>
            <a:pPr algn="just">
              <a:buFont typeface="Wingdings" panose="05000000000000000000" pitchFamily="2" charset="2"/>
              <a:buChar char="Ø"/>
            </a:pPr>
            <a:r>
              <a:rPr lang="tr-TR" sz="1600" i="1" dirty="0" smtClean="0"/>
              <a:t>	</a:t>
            </a:r>
            <a:r>
              <a:rPr lang="tr-TR" sz="1600" b="1" i="1" dirty="0" smtClean="0"/>
              <a:t>Tescil; </a:t>
            </a:r>
            <a:r>
              <a:rPr lang="tr-TR" sz="1600" i="1" dirty="0" smtClean="0"/>
              <a:t>kanun bir hukuki işlemin geçerliliğini bazen belli bir sicile kayıt düşülmesine (tescile) bağlamıştır.</a:t>
            </a:r>
          </a:p>
          <a:p>
            <a:pPr algn="just">
              <a:buFont typeface="Wingdings" panose="05000000000000000000" pitchFamily="2" charset="2"/>
              <a:buChar char="Ø"/>
            </a:pPr>
            <a:r>
              <a:rPr lang="tr-TR" sz="1600" i="1" dirty="0" smtClean="0"/>
              <a:t>	</a:t>
            </a:r>
            <a:r>
              <a:rPr lang="tr-TR" sz="1600" b="1" i="1" dirty="0" smtClean="0"/>
              <a:t>İlan; </a:t>
            </a:r>
            <a:r>
              <a:rPr lang="tr-TR" sz="1600" i="1" dirty="0" smtClean="0"/>
              <a:t>kanun bazı hukuki işlemlerin ilan edilmesini öngörmüş ve bu ilana belli hukuki  sonuçlar bağlanmıştır.</a:t>
            </a:r>
          </a:p>
          <a:p>
            <a:pPr marL="0" indent="0" algn="just">
              <a:buNone/>
            </a:pPr>
            <a:endParaRPr lang="tr-TR" sz="1600" i="1" dirty="0" smtClean="0"/>
          </a:p>
          <a:p>
            <a:pPr marL="0" indent="0" algn="just">
              <a:buNone/>
            </a:pPr>
            <a:r>
              <a:rPr lang="tr-TR" sz="1600" i="1" dirty="0" smtClean="0"/>
              <a:t>	</a:t>
            </a:r>
            <a:r>
              <a:rPr lang="tr-TR" sz="1600" b="1" i="1" dirty="0" smtClean="0"/>
              <a:t>İrade ve beyan arasında istenerek veya istemeyerek yaratılan uygunsuzlukları Şöyle sıralayabiliriz:</a:t>
            </a:r>
          </a:p>
          <a:p>
            <a:pPr marL="0" indent="0" algn="just">
              <a:buNone/>
            </a:pPr>
            <a:r>
              <a:rPr lang="tr-TR" sz="1600" i="1" dirty="0" smtClean="0"/>
              <a:t>	</a:t>
            </a:r>
            <a:r>
              <a:rPr lang="tr-TR" sz="1600" b="1" i="1" dirty="0" smtClean="0"/>
              <a:t>Muvazaa; </a:t>
            </a:r>
            <a:r>
              <a:rPr lang="tr-TR" sz="1600" i="1" dirty="0" smtClean="0"/>
              <a:t>tarafların, üçüncü kişileri aldatmak amacıyla gerçek iradelerine uymayan bir işlem yapmaları fakat görünürdeki bu işlemin kendi aralarında geçerli olmayacağı hususunda  anlaşmalarıdır.</a:t>
            </a:r>
          </a:p>
          <a:p>
            <a:pPr marL="0" indent="0" algn="just">
              <a:buNone/>
            </a:pPr>
            <a:r>
              <a:rPr lang="tr-TR" sz="1600" i="1" dirty="0" smtClean="0"/>
              <a:t>	</a:t>
            </a:r>
            <a:r>
              <a:rPr lang="tr-TR" sz="1600" b="1" i="1" dirty="0" smtClean="0"/>
              <a:t>Hata; </a:t>
            </a:r>
            <a:r>
              <a:rPr lang="tr-TR" sz="1600" i="1" dirty="0" smtClean="0"/>
              <a:t>irade ile beyan arasında istenilmeyerek meydana gelmiş uygunsuzluk halidir.</a:t>
            </a:r>
          </a:p>
          <a:p>
            <a:pPr marL="0" indent="0" algn="just">
              <a:buNone/>
            </a:pPr>
            <a:r>
              <a:rPr lang="tr-TR" sz="1600" i="1" dirty="0" smtClean="0"/>
              <a:t>	</a:t>
            </a:r>
            <a:r>
              <a:rPr lang="tr-TR" sz="1600" b="1" i="1" dirty="0" smtClean="0"/>
              <a:t>Hile; </a:t>
            </a:r>
            <a:r>
              <a:rPr lang="tr-TR" sz="1600" i="1" dirty="0" smtClean="0"/>
              <a:t>bir kimseyi irade beyanında bulunmaya, sözleşme yapmaya sevk etmek için onda bilerek yanlış bir kanaat uyandırılır veya esasen mevcut yanlış kanaat devam ettirilirse hile söz konusudur.</a:t>
            </a:r>
          </a:p>
          <a:p>
            <a:pPr marL="0" indent="0" algn="just">
              <a:buNone/>
            </a:pPr>
            <a:r>
              <a:rPr lang="tr-TR" sz="1600" i="1" dirty="0" smtClean="0"/>
              <a:t>	</a:t>
            </a:r>
            <a:r>
              <a:rPr lang="tr-TR" sz="1600" b="1" i="1" dirty="0" smtClean="0"/>
              <a:t>İkrah (korkutma); </a:t>
            </a:r>
            <a:r>
              <a:rPr lang="tr-TR" sz="1600" i="1" dirty="0" smtClean="0"/>
              <a:t>bir kimsenin yapmak istemediği bir hukuki işleme, aksi takdirde zarara uğrayacağı tehdidi ile razı olmasını sağlayan korkutmadır.</a:t>
            </a:r>
          </a:p>
          <a:p>
            <a:pPr marL="0" indent="0" algn="just">
              <a:buNone/>
            </a:pPr>
            <a:endParaRPr lang="tr-TR" sz="1600" i="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2436"/>
            <a:ext cx="3124200" cy="1112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67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760640"/>
          </a:xfrm>
        </p:spPr>
        <p:txBody>
          <a:bodyPr>
            <a:normAutofit fontScale="85000" lnSpcReduction="20000"/>
          </a:bodyPr>
          <a:lstStyle/>
          <a:p>
            <a:pPr marL="0" indent="0" algn="just">
              <a:buNone/>
            </a:pPr>
            <a:r>
              <a:rPr lang="tr-TR" sz="1600" i="1" dirty="0" smtClean="0"/>
              <a:t>	</a:t>
            </a:r>
            <a:r>
              <a:rPr lang="tr-TR" sz="1600" b="1" i="1" dirty="0" smtClean="0"/>
              <a:t>1.5.	Sözleşmenin Konusu</a:t>
            </a:r>
          </a:p>
          <a:p>
            <a:pPr marL="0" indent="0" algn="just">
              <a:buNone/>
            </a:pPr>
            <a:r>
              <a:rPr lang="tr-TR" sz="1600" i="1" dirty="0" smtClean="0"/>
              <a:t>	Kişisel özgürlüklerin önemli bir sonucu olarak kişiler herhangi bir sözleşmeyi yapıp yapmamakta, karşı tarafı seçmekte, dilediği Şartlarla kabul etmekte serbesttir.</a:t>
            </a:r>
          </a:p>
          <a:p>
            <a:pPr marL="0" indent="0" algn="just">
              <a:buNone/>
            </a:pPr>
            <a:r>
              <a:rPr lang="tr-TR" sz="1600" i="1" dirty="0" smtClean="0"/>
              <a:t>	Borçlar Kanunu tarafların, sözleşmenin konusunu serbestçe tayin edebilmeleri ilkesine aşağıdaki sınırlamaları getirmiştir:</a:t>
            </a:r>
          </a:p>
          <a:p>
            <a:pPr algn="just">
              <a:buFont typeface="Wingdings" panose="05000000000000000000" pitchFamily="2" charset="2"/>
              <a:buChar char="Ø"/>
            </a:pPr>
            <a:r>
              <a:rPr lang="tr-TR" sz="1600" i="1" dirty="0" smtClean="0"/>
              <a:t>	Sözleşmenin konusu emredici kurallara aykırı olmamalıdır. Tarafların uymak zorunda olduğu, </a:t>
            </a:r>
            <a:r>
              <a:rPr lang="tr-TR" sz="1600" i="1" dirty="0" err="1" smtClean="0"/>
              <a:t>analaşarak</a:t>
            </a:r>
            <a:r>
              <a:rPr lang="tr-TR" sz="1600" i="1" dirty="0" smtClean="0"/>
              <a:t> ortadan kaldırmaları mümkün olmayan kurallar “emredici” niteliktedir.</a:t>
            </a:r>
          </a:p>
          <a:p>
            <a:pPr algn="just">
              <a:buFont typeface="Wingdings" panose="05000000000000000000" pitchFamily="2" charset="2"/>
              <a:buChar char="Ø"/>
            </a:pPr>
            <a:r>
              <a:rPr lang="tr-TR" sz="1600" i="1" dirty="0" smtClean="0"/>
              <a:t>	Sözleşmenin konusu kamu düzenine aykırı olmamalıdır. Kamu düzeni, uyulmasında toplumun kesin yararı olan kuralları ifade eder. Böylece kamu düzenine ilişkin kurallar daima emredicidir.</a:t>
            </a:r>
          </a:p>
          <a:p>
            <a:pPr algn="just">
              <a:buFont typeface="Wingdings" panose="05000000000000000000" pitchFamily="2" charset="2"/>
              <a:buChar char="Ø"/>
            </a:pPr>
            <a:r>
              <a:rPr lang="tr-TR" sz="1600" i="1" dirty="0" smtClean="0"/>
              <a:t>	Sözleşmenin konusu kişilik haklarına aykırı  olmamalıdır.</a:t>
            </a:r>
          </a:p>
          <a:p>
            <a:pPr marL="0" indent="0" algn="just">
              <a:buNone/>
            </a:pPr>
            <a:r>
              <a:rPr lang="tr-TR" sz="1600" i="1" dirty="0" smtClean="0"/>
              <a:t>•	Bir kimsenin vücut bütünlüğünü kendi rızasıyla da olsa tahribe yönelik sözleşmeler geçersizdir. Buna karşılık, yazılı olarak böbreklerden birinin nakline rıza gösterilmesinde olduğu gibi vericinin yaşamını sona erdirecek, tehlikeye sokacak nitelikte olmayan organ ve dokuların nakline ilişkin sözleşmeler yapılabilir. Ancak örneğin böbreğinin birini verme borcu altına giren kimse vazgeçmesi halinde ifa talebinde bulunulamayacağı gibi, maddi-manevi tazminat davası da açılamaz.</a:t>
            </a:r>
          </a:p>
          <a:p>
            <a:pPr marL="0" indent="0" algn="just">
              <a:buNone/>
            </a:pPr>
            <a:r>
              <a:rPr lang="tr-TR" sz="1600" i="1" dirty="0" smtClean="0"/>
              <a:t>•	Bir kimsenin medeni haklardan yararlanma, kullanma ehliyetinden vazgeçmesini (örneğin, kendini borç altına sokacak hiçbir hukuki işlem yapmamasını, hiç evlenmemesini) öngören sözleşmeler tarafları bağlamaz.</a:t>
            </a:r>
          </a:p>
          <a:p>
            <a:pPr marL="0" indent="0" algn="just">
              <a:buNone/>
            </a:pPr>
            <a:r>
              <a:rPr lang="tr-TR" sz="1600" i="1" dirty="0" smtClean="0"/>
              <a:t>•	Kimse özgürlüğünden bütünüyle vazgeçen sözleşmeler yapamaz.</a:t>
            </a:r>
          </a:p>
          <a:p>
            <a:pPr marL="0" indent="0" algn="just">
              <a:buNone/>
            </a:pPr>
            <a:endParaRPr lang="tr-TR" sz="1600" i="1" dirty="0" smtClean="0"/>
          </a:p>
          <a:p>
            <a:pPr algn="just">
              <a:buFont typeface="Wingdings" panose="05000000000000000000" pitchFamily="2" charset="2"/>
              <a:buChar char="Ø"/>
            </a:pPr>
            <a:r>
              <a:rPr lang="tr-TR" sz="1600" i="1" dirty="0" smtClean="0"/>
              <a:t>	Sözleşmenin konusu ahlaka aykırı olmamalıdır. Örneğin, yabancı ülkeye kaçak eşya, mülteci sokmayı öngören sözleşmeler…</a:t>
            </a:r>
          </a:p>
          <a:p>
            <a:pPr algn="just">
              <a:buFont typeface="Wingdings" panose="05000000000000000000" pitchFamily="2" charset="2"/>
              <a:buChar char="Ø"/>
            </a:pPr>
            <a:r>
              <a:rPr lang="tr-TR" sz="1600" i="1" dirty="0" smtClean="0"/>
              <a:t>	Sözleşmenin konusu “imkânsız” olmamalıdır. Örneğin, yangında yok olmuş bir malın satılması gibi…</a:t>
            </a:r>
          </a:p>
          <a:p>
            <a:pPr marL="0" indent="0" algn="just">
              <a:buNone/>
            </a:pPr>
            <a:r>
              <a:rPr lang="tr-TR" sz="1600" i="1" dirty="0" smtClean="0"/>
              <a:t>	Bir sözleşmenin konusu imkânsız, hukuka, ahlaka aykırı ise o sözleşme geçersizdir. Belli bir sakatlık sebebiyle( hukuki işlem yapan kişi temyiz kudretinden yoksunsa, hukuki işlem Şekle uygun yapılmamışsa, hukuki işlem muvazaalı ise, işlemin konusu emredici kurallara aykırı ise ) baştan itibaren hukuki sonuçları doğurmayan ve geçerli hale getirmeyen işlemlerle yapılan sözleşmeler geçerli değildir.</a:t>
            </a:r>
          </a:p>
          <a:p>
            <a:pPr marL="0" indent="0" algn="just">
              <a:buNone/>
            </a:pPr>
            <a:endParaRPr lang="tr-TR" sz="1600" i="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16632"/>
            <a:ext cx="419100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785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908720"/>
            <a:ext cx="8229600" cy="5217443"/>
          </a:xfrm>
        </p:spPr>
        <p:txBody>
          <a:bodyPr>
            <a:normAutofit/>
          </a:bodyPr>
          <a:lstStyle/>
          <a:p>
            <a:pPr marL="0" indent="0" algn="just">
              <a:buNone/>
            </a:pPr>
            <a:r>
              <a:rPr lang="tr-TR" sz="1600" i="1" dirty="0" smtClean="0"/>
              <a:t>	</a:t>
            </a:r>
            <a:r>
              <a:rPr lang="tr-TR" sz="1600" b="1" i="1" dirty="0" smtClean="0"/>
              <a:t>1.6.	Sözleşme çeşitleri</a:t>
            </a:r>
          </a:p>
          <a:p>
            <a:pPr marL="0" indent="0" algn="just">
              <a:buNone/>
            </a:pPr>
            <a:r>
              <a:rPr lang="tr-TR" sz="1600" i="1" dirty="0" smtClean="0"/>
              <a:t>	Gerçek kişiler ve özel hukuk tüzel kişilerinin birbirleriyle kurduğu iradi ilişkiler hukuka uygun ve ekonomik değer ifade ediyorsa sözleşme var demektir. Borçlar Kanunu, sözleşmeleri yapılış amaçlarına göre sınıflandırarak ele almaktadır.</a:t>
            </a:r>
          </a:p>
          <a:p>
            <a:pPr marL="0" indent="0" algn="just">
              <a:buNone/>
            </a:pPr>
            <a:r>
              <a:rPr lang="tr-TR" sz="1600" i="1" dirty="0" smtClean="0"/>
              <a:t>Yapılış amacına göre sözleşme türleri</a:t>
            </a:r>
          </a:p>
          <a:p>
            <a:pPr marL="0" indent="0" algn="just">
              <a:buNone/>
            </a:pPr>
            <a:endParaRPr lang="tr-TR" sz="1600"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4" y="1988840"/>
            <a:ext cx="6257875"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5667"/>
            <a:ext cx="3007221"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024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400600"/>
          </a:xfrm>
        </p:spPr>
        <p:txBody>
          <a:bodyPr>
            <a:normAutofit/>
          </a:bodyPr>
          <a:lstStyle/>
          <a:p>
            <a:pPr marL="0" indent="0" algn="just">
              <a:buNone/>
            </a:pPr>
            <a:r>
              <a:rPr lang="tr-TR" sz="1600" i="1" dirty="0" smtClean="0"/>
              <a:t>	</a:t>
            </a:r>
            <a:r>
              <a:rPr lang="tr-TR" sz="1600" b="1" i="1" dirty="0" smtClean="0"/>
              <a:t>1.6.1.	Mülkiyeti Devir Amacını Güden sözleşmeler</a:t>
            </a:r>
          </a:p>
          <a:p>
            <a:pPr marL="0" indent="0" algn="just">
              <a:buNone/>
            </a:pPr>
            <a:r>
              <a:rPr lang="tr-TR" sz="1600" i="1" dirty="0" smtClean="0"/>
              <a:t>	Bir menkul ya da gayrimenkul mal üzerindeki mülkiyet hakkının bütün sonuçlarıyla bir başkasına devri amacıyla yapılır.</a:t>
            </a:r>
          </a:p>
          <a:p>
            <a:pPr algn="just">
              <a:buFont typeface="Wingdings" panose="05000000000000000000" pitchFamily="2" charset="2"/>
              <a:buChar char="Ø"/>
            </a:pPr>
            <a:r>
              <a:rPr lang="tr-TR" sz="1600" b="1" i="1" dirty="0" smtClean="0"/>
              <a:t>	Satım sözleşmesi</a:t>
            </a:r>
            <a:r>
              <a:rPr lang="tr-TR" sz="1600" i="1" dirty="0" smtClean="0"/>
              <a:t>; Borçlar Kanununa göre, satıcının satılan malı alıcının üstlendiği satış parası (semen) karşılığında alıcıya teslim ve mülkiyeti ona geçirmek borcunu yüklendiği sözleşmedir. İki tarafa borç yükleyen sözleşmelerdendir. Satım sözleşmesinin unsurları satılan Şey, semen ve tarafların satılan şey ile semenin değiştirilmesi konusunda anlaşmadır. </a:t>
            </a:r>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r>
              <a:rPr lang="tr-TR" sz="1600" i="1" dirty="0" smtClean="0"/>
              <a:t>	</a:t>
            </a:r>
            <a:r>
              <a:rPr lang="tr-TR" sz="1600" b="1" i="1" dirty="0" smtClean="0"/>
              <a:t>Satılan Şey; </a:t>
            </a:r>
            <a:r>
              <a:rPr lang="tr-TR" sz="1600" i="1" dirty="0" smtClean="0"/>
              <a:t>maddi şeyler kadar maddi olmayan şeyler de satılabilir. Örneğin gaz, elektrik, miras payı, bir haber, mağazanın müşterileridir.</a:t>
            </a:r>
          </a:p>
          <a:p>
            <a:pPr marL="0" indent="0" algn="just">
              <a:buNone/>
            </a:pPr>
            <a:endParaRPr lang="tr-TR" sz="1600" i="1" dirty="0" smtClean="0"/>
          </a:p>
          <a:p>
            <a:pPr marL="0" indent="0" algn="just">
              <a:buNone/>
            </a:pPr>
            <a:r>
              <a:rPr lang="tr-TR" sz="1600" i="1" dirty="0" smtClean="0"/>
              <a:t>	</a:t>
            </a:r>
            <a:r>
              <a:rPr lang="tr-TR" sz="1600" b="1" i="1" dirty="0" smtClean="0"/>
              <a:t>Semen; </a:t>
            </a:r>
            <a:r>
              <a:rPr lang="tr-TR" sz="1600" i="1" dirty="0" smtClean="0"/>
              <a:t>(satış parası) alanın satın aldığı şeye karşılık satıcıya ödemeyi üstlendiği paradır.</a:t>
            </a:r>
          </a:p>
          <a:p>
            <a:pPr marL="0" indent="0" algn="just">
              <a:buNone/>
            </a:pPr>
            <a:endParaRPr lang="tr-TR" sz="1600" i="1" dirty="0" smtClean="0"/>
          </a:p>
          <a:p>
            <a:pPr marL="0" indent="0" algn="just">
              <a:buNone/>
            </a:pPr>
            <a:r>
              <a:rPr lang="tr-TR" sz="1600" i="1" dirty="0" smtClean="0"/>
              <a:t>	</a:t>
            </a:r>
            <a:r>
              <a:rPr lang="tr-TR" sz="1600" b="1" i="1" dirty="0" smtClean="0"/>
              <a:t>Anlaşma; </a:t>
            </a:r>
            <a:r>
              <a:rPr lang="tr-TR" sz="1600" i="1" dirty="0" smtClean="0"/>
              <a:t>alıcı ile satıcının semen karşılığında satılan  şeyin mülkiyet ve zilyetliğinin devri konusunda anlaşmış olmalarıdır. Mülkiyetin alıcıya geçebilmesi için taşınırlarda zilyetliğin devri, taşınmazlarda ise tapu siciline tescil işlemlerinin yapılması gerekir.</a:t>
            </a:r>
          </a:p>
          <a:p>
            <a:pPr marL="0" indent="0" algn="just">
              <a:buNone/>
            </a:pPr>
            <a:endParaRPr lang="tr-TR" sz="1600" i="1" dirty="0" smtClean="0"/>
          </a:p>
          <a:p>
            <a:pPr marL="0" indent="0" algn="just">
              <a:buNone/>
            </a:pPr>
            <a:endParaRPr lang="tr-TR" sz="1600" i="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163" y="2998788"/>
            <a:ext cx="7051675"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975" y="1"/>
            <a:ext cx="2867025" cy="112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271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74042"/>
          </a:xfrm>
        </p:spPr>
        <p:txBody>
          <a:bodyPr>
            <a:normAutofit fontScale="90000"/>
          </a:bodyPr>
          <a:lstStyle/>
          <a:p>
            <a:endParaRPr lang="tr-TR" dirty="0"/>
          </a:p>
        </p:txBody>
      </p:sp>
      <p:sp>
        <p:nvSpPr>
          <p:cNvPr id="3" name="İçerik Yer Tutucusu 2"/>
          <p:cNvSpPr>
            <a:spLocks noGrp="1"/>
          </p:cNvSpPr>
          <p:nvPr>
            <p:ph idx="1"/>
          </p:nvPr>
        </p:nvSpPr>
        <p:spPr>
          <a:xfrm>
            <a:off x="457200" y="620688"/>
            <a:ext cx="8229600" cy="5505475"/>
          </a:xfrm>
        </p:spPr>
        <p:txBody>
          <a:bodyPr>
            <a:normAutofit/>
          </a:bodyPr>
          <a:lstStyle/>
          <a:p>
            <a:pPr marL="0" indent="0" algn="just">
              <a:buNone/>
            </a:pPr>
            <a:r>
              <a:rPr lang="tr-TR" sz="1600" i="1" dirty="0" smtClean="0"/>
              <a:t>	Satım sözleşmesinin türleri, satım sözleşmesinin türlerini ayrı ayrı kısaca inceleyelim.</a:t>
            </a:r>
          </a:p>
          <a:p>
            <a:pPr marL="0" indent="0" algn="just">
              <a:buNone/>
            </a:pPr>
            <a:endParaRPr lang="tr-TR" sz="1600" i="1" dirty="0" smtClean="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r>
              <a:rPr lang="tr-TR" sz="1600" i="1" dirty="0" smtClean="0"/>
              <a:t>•	</a:t>
            </a:r>
            <a:r>
              <a:rPr lang="tr-TR" sz="1600" b="1" i="1" dirty="0" smtClean="0"/>
              <a:t>Taşınır satımı</a:t>
            </a:r>
            <a:r>
              <a:rPr lang="tr-TR" sz="1600" i="1" dirty="0" smtClean="0"/>
              <a:t>; taşınır mülkiyete konu olabilen Şeylerin satımıdır. Yerinde sabit olmayıp bir yerden bir yere götürülebilen Şeylerdir. Örneğin otomobil, kitap, pirinç, kömür, zeytinyağı, elbise, doğalgaz, elektrik…</a:t>
            </a:r>
          </a:p>
          <a:p>
            <a:pPr marL="0" indent="0" algn="just">
              <a:buNone/>
            </a:pPr>
            <a:r>
              <a:rPr lang="tr-TR" sz="1600" i="1" dirty="0" smtClean="0"/>
              <a:t>•	</a:t>
            </a:r>
            <a:r>
              <a:rPr lang="tr-TR" sz="1600" b="1" i="1" dirty="0" smtClean="0"/>
              <a:t>Taşınmaz satımı; </a:t>
            </a:r>
            <a:r>
              <a:rPr lang="tr-TR" sz="1600" i="1" dirty="0" smtClean="0"/>
              <a:t>tapu kütüğünde ayrı sayfaya kaydedilen bağımsız hak ile kat mülkiyeti kütüğüne kayıtlı bağımsız bölümler taşınmazdır. Satım, mutlaka tapu sicili memuru önünde olmalıdır.</a:t>
            </a:r>
          </a:p>
          <a:p>
            <a:pPr marL="0" indent="0" algn="just">
              <a:buNone/>
            </a:pPr>
            <a:r>
              <a:rPr lang="tr-TR" sz="1600" i="1" dirty="0" smtClean="0"/>
              <a:t>•	</a:t>
            </a:r>
            <a:r>
              <a:rPr lang="tr-TR" sz="1600" b="1" i="1" dirty="0" smtClean="0"/>
              <a:t>Örnek üzerine satım; </a:t>
            </a:r>
            <a:r>
              <a:rPr lang="tr-TR" sz="1600" i="1" dirty="0" smtClean="0"/>
              <a:t>tarafların satılan Şeyin alıcıya veya üçüncü bir kişiye verilmiş olan belli bir örneğe uygun olması konusunda anlaşmış bulundukları taşınır satımı türüdür. Örneğin buğday, pirinç, pamuk, koza…</a:t>
            </a:r>
          </a:p>
          <a:p>
            <a:pPr marL="0" indent="0" algn="just">
              <a:buNone/>
            </a:pPr>
            <a:endParaRPr lang="tr-TR" sz="1600"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9" y="1052737"/>
            <a:ext cx="525658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5445224"/>
            <a:ext cx="2676525" cy="141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7083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764704"/>
            <a:ext cx="8229600" cy="5361459"/>
          </a:xfrm>
        </p:spPr>
        <p:txBody>
          <a:bodyPr>
            <a:normAutofit fontScale="92500" lnSpcReduction="20000"/>
          </a:bodyPr>
          <a:lstStyle/>
          <a:p>
            <a:pPr marL="0" indent="0" algn="just">
              <a:buNone/>
            </a:pPr>
            <a:r>
              <a:rPr lang="tr-TR" sz="1600" i="1" dirty="0" smtClean="0"/>
              <a:t>•	</a:t>
            </a:r>
            <a:r>
              <a:rPr lang="tr-TR" sz="1600" b="1" i="1" dirty="0" smtClean="0"/>
              <a:t>Deneme ve muayene Şartıyla satım; </a:t>
            </a:r>
            <a:r>
              <a:rPr lang="tr-TR" sz="1600" i="1" dirty="0" smtClean="0"/>
              <a:t>Şarta bağlı satımdır. </a:t>
            </a:r>
            <a:r>
              <a:rPr lang="tr-TR" sz="1600" i="1" dirty="0" err="1" smtClean="0"/>
              <a:t>İart</a:t>
            </a:r>
            <a:r>
              <a:rPr lang="tr-TR" sz="1600" i="1" dirty="0" smtClean="0"/>
              <a:t> ise alıcının satılan Şeyi muayene ettikten sonra olurunu tek taraflı açıklamasıdır. Alıcı kabul veya reddetmekte serbesttir.</a:t>
            </a:r>
          </a:p>
          <a:p>
            <a:pPr marL="0" indent="0" algn="just">
              <a:buNone/>
            </a:pPr>
            <a:r>
              <a:rPr lang="tr-TR" sz="1600" i="1" dirty="0" smtClean="0"/>
              <a:t>•	</a:t>
            </a:r>
            <a:r>
              <a:rPr lang="tr-TR" sz="1600" b="1" i="1" dirty="0" smtClean="0"/>
              <a:t>Mülkiyeti saklı tutma Şartı ile satım; </a:t>
            </a:r>
            <a:r>
              <a:rPr lang="tr-TR" sz="1600" i="1" dirty="0" smtClean="0"/>
              <a:t>satılan Şeyin alıcıya teslim edilmiş olmasına karşın mülkiyet satıcıda kalmakta, ancak satış parası tamamen ödendikten sonra alıcıya geçmektedir. Anlaşmanın geçerli olması için, alıcının yerleşim yerindeki noter tarafından özel sicile kaydı Şarttır.</a:t>
            </a:r>
          </a:p>
          <a:p>
            <a:pPr marL="0" indent="0" algn="just">
              <a:buNone/>
            </a:pPr>
            <a:r>
              <a:rPr lang="tr-TR" sz="1600" i="1" dirty="0" smtClean="0"/>
              <a:t>•	</a:t>
            </a:r>
            <a:r>
              <a:rPr lang="tr-TR" sz="1600" b="1" i="1" dirty="0" smtClean="0"/>
              <a:t>Taksitle satım; </a:t>
            </a:r>
            <a:r>
              <a:rPr lang="tr-TR" sz="1600" i="1" dirty="0" smtClean="0"/>
              <a:t>satıcının satılan Şeyi tamamen, derhal alıcıya teslim etmesine karşılık, alıcının semeni (satış parasını) belli taksitler halinde kısım </a:t>
            </a:r>
            <a:r>
              <a:rPr lang="tr-TR" sz="1600" i="1" dirty="0" err="1" smtClean="0"/>
              <a:t>kısım</a:t>
            </a:r>
            <a:r>
              <a:rPr lang="tr-TR" sz="1600" i="1" dirty="0" smtClean="0"/>
              <a:t> ödemesi Şartıyla yapılan bir kredili satım türüdür.</a:t>
            </a:r>
          </a:p>
          <a:p>
            <a:pPr marL="0" indent="0" algn="just">
              <a:buNone/>
            </a:pPr>
            <a:r>
              <a:rPr lang="tr-TR" sz="1600" i="1" dirty="0" smtClean="0"/>
              <a:t>•	</a:t>
            </a:r>
            <a:r>
              <a:rPr lang="tr-TR" sz="1600" b="1" i="1" dirty="0" smtClean="0"/>
              <a:t>Artırma ile satım; </a:t>
            </a:r>
            <a:r>
              <a:rPr lang="tr-TR" sz="1600" i="1" dirty="0" smtClean="0"/>
              <a:t>artırmaya katılanlardan en yüksek öneride bulunan ile yapılan satımdır.</a:t>
            </a:r>
          </a:p>
          <a:p>
            <a:pPr marL="0" indent="0" algn="just">
              <a:buNone/>
            </a:pPr>
            <a:r>
              <a:rPr lang="tr-TR" sz="1600" i="1" dirty="0" smtClean="0"/>
              <a:t>Satım sözleşmesinde, satıcı ve alıcının uyması gereken yükümlülükleri vardır.</a:t>
            </a:r>
          </a:p>
          <a:p>
            <a:pPr marL="0" indent="0" algn="just">
              <a:buNone/>
            </a:pPr>
            <a:r>
              <a:rPr lang="tr-TR" sz="1600" i="1" dirty="0" smtClean="0"/>
              <a:t>•	</a:t>
            </a:r>
            <a:r>
              <a:rPr lang="tr-TR" sz="1600" b="1" i="1" dirty="0" smtClean="0"/>
              <a:t>Satıcının borçları;</a:t>
            </a:r>
          </a:p>
          <a:p>
            <a:pPr marL="0" indent="0" algn="just">
              <a:buNone/>
            </a:pPr>
            <a:r>
              <a:rPr lang="tr-TR" sz="1600" i="1" dirty="0" smtClean="0"/>
              <a:t>o	Teslim ve mülkiyeti geçirme borcu; satılan Şey alıcıya teslim edilince onun mülkiyeti de alıcıya geçmiş olur.</a:t>
            </a:r>
          </a:p>
          <a:p>
            <a:pPr marL="0" indent="0" algn="just">
              <a:buNone/>
            </a:pPr>
            <a:r>
              <a:rPr lang="tr-TR" sz="1600" i="1" dirty="0" smtClean="0"/>
              <a:t>o	Satılanı saklama borcu; satıcı satılan Şeyi teslime kadar saklamak, ona dikkat ve özen göstermek borcu vardır.</a:t>
            </a:r>
          </a:p>
          <a:p>
            <a:pPr marL="0" indent="0" algn="just">
              <a:buNone/>
            </a:pPr>
            <a:r>
              <a:rPr lang="tr-TR" sz="1600" i="1" dirty="0" smtClean="0"/>
              <a:t>o	Ayıba karşı garanti borcu; satılan Şeyin, satıcının belirttiği ve vaat ettiği nitelikleri taşımamasından değerini ya da sözleşme gereğince ondan beklenen yararı azaltan veya ortadan kaldıran eksiklikleri bulunmasından satıcı sorumludur.</a:t>
            </a:r>
          </a:p>
          <a:p>
            <a:pPr marL="0" indent="0" algn="just">
              <a:buNone/>
            </a:pPr>
            <a:r>
              <a:rPr lang="tr-TR" sz="1600" i="1" dirty="0" smtClean="0"/>
              <a:t>o	Zapta karşı garanti borcu; satıcının, satılan Şey üzerinde üçüncü kişilerin ayni veya kuvvetlendirilmiş Şahsi haklarının bulunmadığını garanti etmesidir.</a:t>
            </a:r>
          </a:p>
          <a:p>
            <a:pPr marL="0" indent="0" algn="just">
              <a:buNone/>
            </a:pPr>
            <a:endParaRPr lang="tr-TR" sz="1600" i="1" dirty="0" smtClean="0"/>
          </a:p>
          <a:p>
            <a:pPr marL="0" indent="0" algn="just">
              <a:buNone/>
            </a:pPr>
            <a:r>
              <a:rPr lang="tr-TR" sz="1600" i="1" dirty="0" smtClean="0"/>
              <a:t>•	</a:t>
            </a:r>
            <a:r>
              <a:rPr lang="tr-TR" sz="1600" b="1" i="1" dirty="0" smtClean="0"/>
              <a:t>Alıcının borçları;</a:t>
            </a:r>
          </a:p>
          <a:p>
            <a:pPr marL="0" indent="0" algn="just">
              <a:buNone/>
            </a:pPr>
            <a:r>
              <a:rPr lang="tr-TR" sz="1600" i="1" dirty="0" smtClean="0"/>
              <a:t>o	Semeni ödeme borcu; alıcının satış parasını satıcıya ödeme borcudur.</a:t>
            </a:r>
          </a:p>
          <a:p>
            <a:pPr marL="0" indent="0" algn="just">
              <a:buNone/>
            </a:pPr>
            <a:r>
              <a:rPr lang="tr-TR" sz="1600" i="1" dirty="0" smtClean="0"/>
              <a:t>o	Satılanı teslim alma borcu; satıcı tarafından kendine sunulan edimi kabul etmek yani satılan Şeyi teslim almasıdır.</a:t>
            </a:r>
          </a:p>
          <a:p>
            <a:pPr marL="0" indent="0" algn="just">
              <a:buNone/>
            </a:pPr>
            <a:endParaRPr lang="tr-TR" sz="1600" i="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5877272"/>
            <a:ext cx="2676525" cy="96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6699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1052736"/>
            <a:ext cx="8229600" cy="5073427"/>
          </a:xfrm>
        </p:spPr>
        <p:txBody>
          <a:bodyPr>
            <a:normAutofit/>
          </a:bodyPr>
          <a:lstStyle/>
          <a:p>
            <a:pPr algn="just">
              <a:buFont typeface="Wingdings" panose="05000000000000000000" pitchFamily="2" charset="2"/>
              <a:buChar char="Ø"/>
            </a:pPr>
            <a:r>
              <a:rPr lang="tr-TR" sz="1600" b="1" i="1" dirty="0" smtClean="0"/>
              <a:t>	Takas (trampa) sözleşmesi: </a:t>
            </a:r>
            <a:r>
              <a:rPr lang="tr-TR" sz="1600" i="1" dirty="0" smtClean="0"/>
              <a:t>Malların değiştirilmesi için yapılan sözleşmedir. Bu sözleşmede satım hükümleri uygulanır. Bir alıcı, bir satıcı değil iki alıcı, iki satıcı var sayılır. Çünkü iki taraf da bir Şeyin teslim borcu altındadır.</a:t>
            </a:r>
          </a:p>
          <a:p>
            <a:pPr algn="just">
              <a:buFont typeface="Wingdings" panose="05000000000000000000" pitchFamily="2" charset="2"/>
              <a:buChar char="Ø"/>
            </a:pPr>
            <a:r>
              <a:rPr lang="tr-TR" sz="1600" b="1" i="1" dirty="0" smtClean="0"/>
              <a:t>	Bağışlama sözleşmesi: </a:t>
            </a:r>
            <a:r>
              <a:rPr lang="tr-TR" sz="1600" i="1" dirty="0" smtClean="0"/>
              <a:t>bağışlayan, menkul ya da gayrimenkul bir malın mülkiyetini bağışlanana devretmeyi üstlenmektedir. Ancak burada kendisine bağışta bulunan kişi bir maddi karşılık borcu altına girmez. Karşılıksız özelliğinin sonuçları Şunlardır:</a:t>
            </a:r>
          </a:p>
          <a:p>
            <a:pPr marL="0" indent="0" algn="just">
              <a:buNone/>
            </a:pPr>
            <a:r>
              <a:rPr lang="tr-TR" sz="1600" i="1" dirty="0" smtClean="0"/>
              <a:t>•	Bağışlayan kişinin fiil ehliyeti tam olmalıdır.</a:t>
            </a:r>
          </a:p>
          <a:p>
            <a:pPr marL="0" indent="0" algn="just">
              <a:buNone/>
            </a:pPr>
            <a:r>
              <a:rPr lang="tr-TR" sz="1600" i="1" dirty="0" smtClean="0"/>
              <a:t>•	Buna karşın bağışlanan (bağışı kabul eden) kişinin reşit olması Şart değildir. Mümeyyiz olması yeter.</a:t>
            </a:r>
          </a:p>
          <a:p>
            <a:pPr marL="0" indent="0" algn="just">
              <a:buNone/>
            </a:pPr>
            <a:r>
              <a:rPr lang="tr-TR" sz="1600" i="1" dirty="0" smtClean="0"/>
              <a:t>•	Tüzel kişilerin bağış yapabilmeleri için sözleşmelerinde bu yetkinin olması gerekir.</a:t>
            </a:r>
          </a:p>
          <a:p>
            <a:pPr marL="0" indent="0" algn="just">
              <a:buNone/>
            </a:pPr>
            <a:r>
              <a:rPr lang="tr-TR" sz="1600" i="1" dirty="0" smtClean="0"/>
              <a:t>•	Bağışlayan kişi tek taraflı fedakârlıkta bulunduğuna göre, bazı hallerde sorumluluktan kurtulabilir.</a:t>
            </a:r>
          </a:p>
          <a:p>
            <a:pPr marL="0" indent="0" algn="just">
              <a:buNone/>
            </a:pPr>
            <a:r>
              <a:rPr lang="tr-TR" sz="1600" i="1" dirty="0" smtClean="0"/>
              <a:t>•	Bağışlanan bağışlayana ya da yakınlarına karşı ağır bir suç işlemişse (bağış Şartına bağlı olan Şart yerine getirilmemişse) bağışlayan vaat ettiğini vermeyebilir.</a:t>
            </a:r>
          </a:p>
          <a:p>
            <a:pPr marL="0" indent="0" algn="just">
              <a:buNone/>
            </a:pPr>
            <a:r>
              <a:rPr lang="tr-TR" sz="1600" i="1" dirty="0" smtClean="0"/>
              <a:t>•	Bağışlayan henüz bağışı vermemiş, mali durumu bozulmuşsa bağışı vermemek hakkına sahiptir.</a:t>
            </a:r>
          </a:p>
          <a:p>
            <a:pPr marL="0" indent="0" algn="just">
              <a:buNone/>
            </a:pPr>
            <a:endParaRPr lang="tr-TR" sz="1600" i="1"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5143500"/>
            <a:ext cx="26765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2941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fontScale="92500" lnSpcReduction="10000"/>
          </a:bodyPr>
          <a:lstStyle/>
          <a:p>
            <a:pPr marL="0" indent="0" algn="just">
              <a:buNone/>
            </a:pPr>
            <a:r>
              <a:rPr lang="tr-TR" sz="1600" i="1" dirty="0" smtClean="0"/>
              <a:t>	</a:t>
            </a:r>
            <a:r>
              <a:rPr lang="tr-TR" sz="1600" b="1" i="1" dirty="0" smtClean="0"/>
              <a:t>1.6.2.	Kullandırmaya  Yönelik sözleşmeler</a:t>
            </a:r>
          </a:p>
          <a:p>
            <a:pPr marL="0" indent="0" algn="just">
              <a:buNone/>
            </a:pPr>
            <a:r>
              <a:rPr lang="tr-TR" sz="1600" i="1" dirty="0" smtClean="0"/>
              <a:t>	Mülkiyeti başkasına ait olan malı iade etmek üzere bir süre kullanmak veya kullanmakla tükenen veya tükenmeyen Şeylerin ödünç olarak verilmesine ait sözleşmedir.</a:t>
            </a:r>
          </a:p>
          <a:p>
            <a:pPr marL="0" indent="0" algn="just">
              <a:buNone/>
            </a:pPr>
            <a:endParaRPr lang="tr-TR" sz="1600" i="1" dirty="0" smtClean="0"/>
          </a:p>
          <a:p>
            <a:pPr algn="just">
              <a:buFont typeface="Wingdings" panose="05000000000000000000" pitchFamily="2" charset="2"/>
              <a:buChar char="Ø"/>
            </a:pPr>
            <a:r>
              <a:rPr lang="tr-TR" sz="1600" b="1" i="1" dirty="0" smtClean="0"/>
              <a:t>	</a:t>
            </a:r>
            <a:r>
              <a:rPr lang="tr-TR" sz="1600" b="1" i="1" dirty="0" err="1" smtClean="0"/>
              <a:t>Karz</a:t>
            </a:r>
            <a:r>
              <a:rPr lang="tr-TR" sz="1600" b="1" i="1" dirty="0" smtClean="0"/>
              <a:t> (ödünç ) sözleşmesi; </a:t>
            </a:r>
            <a:r>
              <a:rPr lang="tr-TR" sz="1600" i="1" dirty="0" smtClean="0"/>
              <a:t>bu sözleşmede </a:t>
            </a:r>
            <a:r>
              <a:rPr lang="tr-TR" sz="1600" i="1" dirty="0" err="1" smtClean="0"/>
              <a:t>karz</a:t>
            </a:r>
            <a:r>
              <a:rPr lang="tr-TR" sz="1600" i="1" dirty="0" smtClean="0"/>
              <a:t> veren, bir miktar para ya da misli (ölçülebilen, tartılabilen) eşyanın mülkiyetini ödünç alana devreder. Buna karşılık ödünç alan da kararlaştırılan süre sonunda aynı tür ve miktarda eşyayı ya da parayı geri verir. Eğer ticari gayeli ödünç varsa (tüccarın komşusuna ödünç para vermesi) bedel kararlaştırılmamış olsa dahi ödünç alan uygun (rayiç) bedeli ödemelidir. Ticari gaye gütmeyen ödünç varsa (komşudan Şeker, yağ, un, kahve…) kural olarak bedelsizdir. </a:t>
            </a:r>
            <a:r>
              <a:rPr lang="tr-TR" sz="1600" i="1" dirty="0" err="1" smtClean="0"/>
              <a:t>Karzda</a:t>
            </a:r>
            <a:r>
              <a:rPr lang="tr-TR" sz="1600" i="1" dirty="0" smtClean="0"/>
              <a:t> bedel genellikle paradır. Eğer para ödüncü bedelli ise bu bedele faiz denir. Faiz, paradan bir süre mahrum kalmanın karşılığıdır. Faiz yerine kâr payı kararlaştırılmış ise yine ödünç söz konusudur.</a:t>
            </a:r>
          </a:p>
          <a:p>
            <a:pPr marL="0" indent="0" algn="just">
              <a:buNone/>
            </a:pPr>
            <a:r>
              <a:rPr lang="tr-TR" sz="1600" i="1" dirty="0" smtClean="0"/>
              <a:t>	Ortaklıkta verilen para çalıştırılacağından kâr yada zarar elde </a:t>
            </a:r>
            <a:r>
              <a:rPr lang="tr-TR" sz="1600" i="1" dirty="0" err="1" smtClean="0"/>
              <a:t>edilecktir</a:t>
            </a:r>
            <a:r>
              <a:rPr lang="tr-TR" sz="1600" i="1" dirty="0" smtClean="0"/>
              <a:t>. Kâr zarar oranları, emeğin ya da sermayenin kıymetine göre farklı belirlenir. Bankaların kredi sözleşmesinde müşterilerine kullandırdıkları paralar, vadeli mevduat adıyla toplanan paralar , ödünç  sözleşmesi kapsamındadır.</a:t>
            </a:r>
          </a:p>
          <a:p>
            <a:pPr marL="0" indent="0" algn="just">
              <a:buNone/>
            </a:pPr>
            <a:endParaRPr lang="tr-TR" sz="1600" i="1" dirty="0" smtClean="0"/>
          </a:p>
          <a:p>
            <a:pPr algn="just">
              <a:buFont typeface="Wingdings" panose="05000000000000000000" pitchFamily="2" charset="2"/>
              <a:buChar char="Ø"/>
            </a:pPr>
            <a:r>
              <a:rPr lang="tr-TR" sz="1600" b="1" i="1" dirty="0" smtClean="0"/>
              <a:t>	Ariyet (kullanma ödüncü) sözleşmesi; </a:t>
            </a:r>
            <a:r>
              <a:rPr lang="tr-TR" sz="1600" i="1" dirty="0" smtClean="0"/>
              <a:t>bir menkul ya da gayrimenkul malın belli bir süre kullanılmak ve sonra iade edilmek amacıyla bedelsiz olarak ödünç verilmesini sağlayan sözleşmedir. Ariyette kullandırma karşılıksızdır. Alan tarafın bir bedel ödeme borcu yoktur (özellikle, otomobil, binek-yük hayvanı…). Bu sözleşmeye, kullanınca tükenmeyen dayanıklı ve aynen iade edilecek türden mallar söz konusudur (makine…).</a:t>
            </a:r>
          </a:p>
          <a:p>
            <a:pPr marL="0" indent="0" algn="just">
              <a:buNone/>
            </a:pPr>
            <a:endParaRPr lang="tr-TR" sz="1600" i="1"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16632"/>
            <a:ext cx="385192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099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908720"/>
            <a:ext cx="8229600" cy="5217443"/>
          </a:xfrm>
        </p:spPr>
        <p:txBody>
          <a:bodyPr>
            <a:normAutofit fontScale="85000" lnSpcReduction="20000"/>
          </a:bodyPr>
          <a:lstStyle/>
          <a:p>
            <a:pPr algn="just">
              <a:buFont typeface="Wingdings" panose="05000000000000000000" pitchFamily="2" charset="2"/>
              <a:buChar char="Ø"/>
            </a:pPr>
            <a:r>
              <a:rPr lang="tr-TR" sz="1600" b="1" i="1" dirty="0" smtClean="0"/>
              <a:t>	Kira sözleşmesi; </a:t>
            </a:r>
            <a:r>
              <a:rPr lang="tr-TR" sz="1600" i="1" dirty="0" smtClean="0"/>
              <a:t>bir kimse, bir bedel karşılığında bir Şeyin kullanılmasını veya ondan yararlanılmasını belli bir süre için başka bir kimseye bırakmayı yüklenir. Kira sözleşmelerinin adi kira, ürün kirası, finansal kiralama gibi türleri vardır.</a:t>
            </a:r>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r>
              <a:rPr lang="tr-TR" sz="1600" i="1" dirty="0" smtClean="0"/>
              <a:t>•	Adi kira, kiracıya, kiralanan Şeyi sadece kullanma hakkını veren kira türüdür. Örneğin ev, otomobil, bisiklet, smokin, gelinlik… Kira sözleşmesinin dört unsuru vardır;</a:t>
            </a:r>
          </a:p>
          <a:p>
            <a:pPr marL="0" indent="0" algn="just">
              <a:buNone/>
            </a:pPr>
            <a:r>
              <a:rPr lang="tr-TR" sz="1600" i="1" dirty="0" smtClean="0"/>
              <a:t>o	Başkalarına kullandıracak türden bir şey, </a:t>
            </a:r>
          </a:p>
          <a:p>
            <a:pPr marL="0" indent="0" algn="just">
              <a:buNone/>
            </a:pPr>
            <a:r>
              <a:rPr lang="tr-TR" sz="1600" i="1" dirty="0" smtClean="0"/>
              <a:t>o	O şeyin kullandırılması,</a:t>
            </a:r>
          </a:p>
          <a:p>
            <a:pPr marL="0" indent="0" algn="just">
              <a:buNone/>
            </a:pPr>
            <a:r>
              <a:rPr lang="tr-TR" sz="1600" i="1" dirty="0" smtClean="0"/>
              <a:t>o	Kullandırmanın bedel karşılığı olması,</a:t>
            </a:r>
          </a:p>
          <a:p>
            <a:pPr marL="0" indent="0" algn="just">
              <a:buNone/>
            </a:pPr>
            <a:r>
              <a:rPr lang="tr-TR" sz="1600" i="1" dirty="0" smtClean="0"/>
              <a:t>o	Bu konularda tarafların anlaşması. Uygulamada kontrat adı verilen form doldurularak yazılı sözleşme yapılır.</a:t>
            </a:r>
          </a:p>
          <a:p>
            <a:pPr marL="0" indent="0" algn="just">
              <a:buNone/>
            </a:pPr>
            <a:endParaRPr lang="tr-TR" sz="1600" i="1" dirty="0" smtClean="0"/>
          </a:p>
          <a:p>
            <a:pPr marL="0" indent="0" algn="just">
              <a:buNone/>
            </a:pPr>
            <a:r>
              <a:rPr lang="tr-TR" sz="1600" i="1" dirty="0" smtClean="0"/>
              <a:t>•	Ürün (hâsılat) kirası, kiracıya kiralanan Şeyi kullanma hakkının yanında, onun semerelerini toplama hakkını da verir. Örneğin bir çitliğin, bir  portakal bahçesinin, bir ticari işletmenin, bir zeytinliğin, bir bağın, inek, koyun, keçi gibi ürün veren hayvanların kiralanması ürün kirasıdır.</a:t>
            </a:r>
          </a:p>
          <a:p>
            <a:pPr marL="0" indent="0" algn="just">
              <a:buNone/>
            </a:pPr>
            <a:r>
              <a:rPr lang="tr-TR" sz="1600" i="1" dirty="0" smtClean="0"/>
              <a:t>Semere vermeyen Şeylerin kirası adi kira, semere veren Şeylerin kirası ürün kirasıdır.</a:t>
            </a:r>
          </a:p>
          <a:p>
            <a:pPr marL="0" indent="0" algn="just">
              <a:buNone/>
            </a:pPr>
            <a:r>
              <a:rPr lang="tr-TR" sz="1600" i="1" dirty="0" smtClean="0"/>
              <a:t>•	Finansal kiralama (leasing) , işletmelerin yatırımlarını finanse etmede kullandıkları yöntemdir. Yatırım mallarının tedarik edilmesinde kullanılır. Kiralayanın, kiracının talebi ve seçimi üzerine üçüncü kişiden satın aldığı veya başka surette temin ettiği bir malın zilyetliğini, her türlü faydayı sağlamak üzere ve belirli bir süre feshetmemek Şartı ile bedeli karşılığında, kiracıya bırakmasını öngören bir sözleşmedir.</a:t>
            </a:r>
          </a:p>
          <a:p>
            <a:pPr marL="0" indent="0" algn="just">
              <a:buNone/>
            </a:pPr>
            <a:endParaRPr lang="tr-TR" sz="1600" i="1" dirty="0" smtClean="0"/>
          </a:p>
          <a:p>
            <a:pPr marL="0" indent="0" algn="just">
              <a:buNone/>
            </a:pPr>
            <a:endParaRPr lang="tr-TR" sz="1600" i="1" dirty="0" smtClean="0"/>
          </a:p>
          <a:p>
            <a:pPr marL="0" indent="0" algn="just">
              <a:buNone/>
            </a:pPr>
            <a:endParaRPr lang="tr-TR" sz="1600" i="1" dirty="0"/>
          </a:p>
          <a:p>
            <a:pPr marL="0" indent="0" algn="just">
              <a:buNone/>
            </a:pPr>
            <a:endParaRPr lang="tr-TR" sz="1600" i="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013" y="1412777"/>
            <a:ext cx="437197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4624"/>
            <a:ext cx="2645271"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924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i="1" dirty="0" smtClean="0"/>
              <a:t>BORÇLAR HUKUKU</a:t>
            </a:r>
            <a:endParaRPr lang="tr-TR" b="1" i="1" dirty="0"/>
          </a:p>
        </p:txBody>
      </p:sp>
      <p:sp>
        <p:nvSpPr>
          <p:cNvPr id="3" name="Alt Başlık 2"/>
          <p:cNvSpPr>
            <a:spLocks noGrp="1"/>
          </p:cNvSpPr>
          <p:nvPr>
            <p:ph type="subTitle" idx="1"/>
          </p:nvPr>
        </p:nvSpPr>
        <p:spPr/>
        <p:txBody>
          <a:bodyPr/>
          <a:lstStyle/>
          <a:p>
            <a:endParaRPr lang="tr-TR"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645024"/>
            <a:ext cx="5472608"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0348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1052736"/>
            <a:ext cx="8229600" cy="5073427"/>
          </a:xfrm>
        </p:spPr>
        <p:txBody>
          <a:bodyPr>
            <a:normAutofit/>
          </a:bodyPr>
          <a:lstStyle/>
          <a:p>
            <a:pPr marL="0" indent="0" algn="just">
              <a:buNone/>
            </a:pPr>
            <a:r>
              <a:rPr lang="tr-TR" sz="1600" i="1" dirty="0" smtClean="0"/>
              <a:t>	</a:t>
            </a:r>
            <a:r>
              <a:rPr lang="tr-TR" sz="1600" b="1" i="1" dirty="0" smtClean="0"/>
              <a:t>Finansal kiralama sözleşmesinin unsurları  Şunlardır:</a:t>
            </a:r>
          </a:p>
          <a:p>
            <a:pPr marL="0" indent="0" algn="just">
              <a:buNone/>
            </a:pPr>
            <a:r>
              <a:rPr lang="tr-TR" sz="1600" i="1" dirty="0" smtClean="0"/>
              <a:t>o	Finansal kiralama konusu mal, taşınır taşınmaz mallardır. Kiracı, bir piyasa araştırması yaparak malı ve özelliklerini belirleyip kiralayan Şirketten malı finanse etmesini ister, kiralayan Şirket de malı üçüncü kişilerden sağlayarak zilyedini kiracıya devreder.</a:t>
            </a:r>
          </a:p>
          <a:p>
            <a:pPr marL="0" indent="0" algn="just">
              <a:buNone/>
            </a:pPr>
            <a:r>
              <a:rPr lang="tr-TR" sz="1600" i="1" dirty="0" smtClean="0"/>
              <a:t>o	Finansal kiralama bedeli, kiralama bedelini ve ödemeleri taraflar belirler. Bedelin kapsamına faiz, masraflar, kiralayanın kârı, satın alma bedeli girer.</a:t>
            </a:r>
          </a:p>
          <a:p>
            <a:pPr marL="0" indent="0" algn="just">
              <a:buNone/>
            </a:pPr>
            <a:r>
              <a:rPr lang="tr-TR" sz="1600" i="1" dirty="0" smtClean="0"/>
              <a:t>o	</a:t>
            </a:r>
            <a:r>
              <a:rPr lang="tr-TR" sz="1600" i="1" dirty="0" err="1" smtClean="0"/>
              <a:t>Feshedilmezlik</a:t>
            </a:r>
            <a:r>
              <a:rPr lang="tr-TR" sz="1600" i="1" dirty="0" smtClean="0"/>
              <a:t> süresi, kanunda en az dört yıl süreyle fesih yoktur.</a:t>
            </a:r>
          </a:p>
          <a:p>
            <a:pPr marL="0" indent="0" algn="just">
              <a:buNone/>
            </a:pPr>
            <a:r>
              <a:rPr lang="tr-TR" sz="1600" i="1" dirty="0" smtClean="0"/>
              <a:t>o	Taraflar arasındaki anlaşma, tarafların sözleşme konusu malı belli süre feshetmeksizin faydalanma hakkının kiracıya </a:t>
            </a:r>
            <a:r>
              <a:rPr lang="tr-TR" sz="1600" i="1" dirty="0" err="1" smtClean="0"/>
              <a:t>bırakılması,karşılığında</a:t>
            </a:r>
            <a:r>
              <a:rPr lang="tr-TR" sz="1600" i="1" dirty="0" smtClean="0"/>
              <a:t> bedel ödenmesi konusunda uyuşmalarıdır.</a:t>
            </a:r>
          </a:p>
          <a:p>
            <a:pPr marL="0" indent="0" algn="just">
              <a:buNone/>
            </a:pPr>
            <a:endParaRPr lang="tr-TR" sz="1600" i="1"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437112"/>
            <a:ext cx="17145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787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fontScale="92500" lnSpcReduction="20000"/>
          </a:bodyPr>
          <a:lstStyle/>
          <a:p>
            <a:pPr marL="0" indent="0" algn="just">
              <a:buNone/>
            </a:pPr>
            <a:r>
              <a:rPr lang="tr-TR" sz="1600" i="1" dirty="0" smtClean="0"/>
              <a:t>	</a:t>
            </a:r>
            <a:r>
              <a:rPr lang="tr-TR" sz="1600" b="1" i="1" dirty="0" smtClean="0"/>
              <a:t>1.6.3.	İŞ Görme sözleşmeleri</a:t>
            </a:r>
          </a:p>
          <a:p>
            <a:pPr marL="0" indent="0" algn="just">
              <a:buNone/>
            </a:pPr>
            <a:r>
              <a:rPr lang="tr-TR" sz="1600" i="1" dirty="0" smtClean="0"/>
              <a:t>	Konusu insan emeği olan sözleşmelerdir.</a:t>
            </a:r>
          </a:p>
          <a:p>
            <a:pPr algn="just">
              <a:buFont typeface="Wingdings" panose="05000000000000000000" pitchFamily="2" charset="2"/>
              <a:buChar char="Ø"/>
            </a:pPr>
            <a:r>
              <a:rPr lang="tr-TR" sz="1600" b="1" i="1" dirty="0" smtClean="0"/>
              <a:t>	Hizmet sözleşmesi; </a:t>
            </a:r>
            <a:r>
              <a:rPr lang="tr-TR" sz="1600" i="1" dirty="0" smtClean="0"/>
              <a:t>konusu iş görme ve emek harcamadır. İşçi ve işveren arasında yapılır. İşçi, işveren tarafından verilen işi bizzat talimatlara uygun Şekilde özenle yapmak, işletmeye ait sırları saklamak, alet ve malzemeyi özenle kullanmak, artan malzemeyi işverene iade etmek zorundadır. Buna karşılık işveren de işçiye ücretini zamanında ödemek, sağlığını ve iş güvenliğini korumak, işçiye dinlenme zamanı vermek </a:t>
            </a:r>
            <a:r>
              <a:rPr lang="tr-TR" sz="1600" i="1" dirty="0" err="1" smtClean="0"/>
              <a:t>durumundadır.Hizmet</a:t>
            </a:r>
            <a:r>
              <a:rPr lang="tr-TR" sz="1600" i="1" dirty="0" smtClean="0"/>
              <a:t> sözleşmesi iki tarafa borç yükleyen sözleşmedir.</a:t>
            </a:r>
          </a:p>
          <a:p>
            <a:pPr algn="just">
              <a:buFont typeface="Wingdings" panose="05000000000000000000" pitchFamily="2" charset="2"/>
              <a:buChar char="Ø"/>
            </a:pPr>
            <a:r>
              <a:rPr lang="tr-TR" sz="1600" b="1" i="1" dirty="0" smtClean="0"/>
              <a:t>	İstisna (eser) sözleşmesi; </a:t>
            </a:r>
            <a:r>
              <a:rPr lang="tr-TR" sz="1600" i="1" dirty="0" smtClean="0"/>
              <a:t>bu sözleşmede bir iş görülmekte ve emek harcanmaktadır. Ancak burada emek, bir sonuca yönelmiş olup o sonuç elde edildiği takdirde ifa edilmiş olmaktadır. Hizmet sözleşmesi ile arasındaki en önemli fark budur. Örneğin bir tamir atölyesinde patronun emri altında çalışan işçi, iş yeri kâr etmese dahi ücretini alır. Buna karşılık tamir atölyesine arabasını bırakan kişi, tamir gerçekleşmemiş, arıza giderilmemişse tamirciye ücret ödemek zorunda değildir.</a:t>
            </a:r>
          </a:p>
          <a:p>
            <a:pPr algn="just">
              <a:buFont typeface="Wingdings" panose="05000000000000000000" pitchFamily="2" charset="2"/>
              <a:buChar char="Ø"/>
            </a:pPr>
            <a:r>
              <a:rPr lang="tr-TR" sz="1600" b="1" i="1" dirty="0" smtClean="0"/>
              <a:t>	Vekâlet sözleşmesi; </a:t>
            </a:r>
            <a:r>
              <a:rPr lang="tr-TR" sz="1600" i="1" dirty="0" smtClean="0"/>
              <a:t>vekil, vekil tarafından temsil edilen kişinin bir işini idare etmeyi ya da bir hizmeti görmeyi üstlenir. Avukatlık vekâlet sözleşmesi özel kanun gereğince ücretlidir. Vekâlet sözleşmesi temsil yetkisi verilmesi Şeklinde de görülür. Örneğin evini satması için ağabeyine vekâlet veren kişi aynı zamanda temsil yetkisini de devreder, bu yetkiyle müşterilerle pazarlık yapılabilir, kara verir, satışları, formaliteleri yerine getirir. Vekâlet sözleşmesi, tarafların birbirlerine özel olarak güvenmelerini gerektirir. Bu güven zedelenirse aradaki ilişki sona erdirilmelidir. Vekilin tek taraflı vazgeçmesine istifa, vekâlet verenin vazgeçmesine azil denir. Taraflardan birinin ölmesi, iflası, fiil ehliyetinin kaybetmesi, sözleşmeyi sona erdirir.</a:t>
            </a:r>
          </a:p>
          <a:p>
            <a:pPr algn="just">
              <a:buFont typeface="Wingdings" panose="05000000000000000000" pitchFamily="2" charset="2"/>
              <a:buChar char="Ø"/>
            </a:pPr>
            <a:r>
              <a:rPr lang="tr-TR" sz="1600" b="1" i="1" dirty="0" smtClean="0"/>
              <a:t>	Vedia (emanet) sözleşmesi; </a:t>
            </a:r>
            <a:r>
              <a:rPr lang="tr-TR" sz="1600" i="1" dirty="0" smtClean="0"/>
              <a:t>bir menkul malın saklanmak ve istenildiğinde iade edilmek amacıyla birine verilmesi sözleşmenin konusunu oluşturur. Vediada muhafaza etme, saklama amacı vardır. Veren tarafın yararı önceliklidir. Bu  sebeple veren taraf ücret ödemelidir. Örneğin otelde eşyaların bırakılması, otoparka araba bırakılması, emanetçiye çanta bavul bırakma, bankadaki vadesiz mevduat, portmantoya manto bırakılması.</a:t>
            </a:r>
          </a:p>
          <a:p>
            <a:pPr marL="0" indent="0" algn="just">
              <a:buNone/>
            </a:pPr>
            <a:endParaRPr lang="tr-TR" sz="1600" i="1"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7780"/>
            <a:ext cx="2804914" cy="1404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041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74042"/>
          </a:xfrm>
        </p:spPr>
        <p:txBody>
          <a:bodyPr>
            <a:normAutofit fontScale="90000"/>
          </a:bodyPr>
          <a:lstStyle/>
          <a:p>
            <a:endParaRPr lang="tr-TR" dirty="0"/>
          </a:p>
        </p:txBody>
      </p:sp>
      <p:sp>
        <p:nvSpPr>
          <p:cNvPr id="3" name="İçerik Yer Tutucusu 2"/>
          <p:cNvSpPr>
            <a:spLocks noGrp="1"/>
          </p:cNvSpPr>
          <p:nvPr>
            <p:ph idx="1"/>
          </p:nvPr>
        </p:nvSpPr>
        <p:spPr>
          <a:xfrm>
            <a:off x="457200" y="908720"/>
            <a:ext cx="8229600" cy="5217443"/>
          </a:xfrm>
        </p:spPr>
        <p:txBody>
          <a:bodyPr>
            <a:normAutofit/>
          </a:bodyPr>
          <a:lstStyle/>
          <a:p>
            <a:pPr marL="0" indent="0" algn="just">
              <a:buNone/>
            </a:pPr>
            <a:r>
              <a:rPr lang="tr-TR" sz="1600" i="1" dirty="0" smtClean="0"/>
              <a:t>	</a:t>
            </a:r>
            <a:r>
              <a:rPr lang="tr-TR" sz="1600" b="1" i="1" dirty="0" smtClean="0"/>
              <a:t>2.	HAKSIZ FİİLLERDEN DOĞAN BORÇLAR</a:t>
            </a:r>
          </a:p>
          <a:p>
            <a:pPr marL="0" indent="0" algn="just">
              <a:buNone/>
            </a:pPr>
            <a:r>
              <a:rPr lang="tr-TR" sz="1600" i="1" dirty="0" smtClean="0"/>
              <a:t>	Davranışlarımızda başkalarının haklarına ve çıkarlarına saygı göstermek, onlara haklı bir neden yokken zarar vermekten, maddi-manevi acı çektirmekten kaçınmak herkesin başta gelen yükümlülüklerindendir. Bunun için yaşamımızı sürdürürken davranışlarımızla başkalarına zarar vermekten kaçınmalı her türlü dikkat ve özeni göstermeli, hukukun emredici kurallarına eksiksiz uymamız gerekmektedir.</a:t>
            </a:r>
          </a:p>
          <a:p>
            <a:pPr marL="0" indent="0" algn="just">
              <a:buNone/>
            </a:pPr>
            <a:r>
              <a:rPr lang="tr-TR" sz="1600" i="1" dirty="0" smtClean="0"/>
              <a:t>	Başkalarına zarar veren hukuka aykırı davranışa haksız eylem, bundan doğan sorumluluğa haksız eylem sorumluluğu denir. Örneğin bir Şahsın diğerini yaralaması, hakaret etmesi, hırsızlık yapması, trafik kurallarını ihlal, piknik sonrası orman yangını...</a:t>
            </a:r>
          </a:p>
          <a:p>
            <a:pPr marL="0" indent="0" algn="just">
              <a:buNone/>
            </a:pPr>
            <a:r>
              <a:rPr lang="tr-TR" sz="1600" i="1" dirty="0" smtClean="0"/>
              <a:t>	Haksız eylemler, o eylemi işleyeni meydana gelen zararı ödeme borcu altına sokar, böylece haksız eylemi işleyen ile zararı gören arasında bir borç ilişkisi doğurur. Haksız eylemler de borcu doğuran kaynaklardandır.</a:t>
            </a:r>
          </a:p>
          <a:p>
            <a:pPr marL="0" indent="0" algn="just">
              <a:buNone/>
            </a:pPr>
            <a:r>
              <a:rPr lang="tr-TR" sz="1600" b="1" i="1" dirty="0" smtClean="0"/>
              <a:t>	2.1.	Haksız Fiilin Unsurları</a:t>
            </a:r>
          </a:p>
          <a:p>
            <a:pPr marL="0" indent="0" algn="just">
              <a:buNone/>
            </a:pPr>
            <a:endParaRPr lang="tr-TR" sz="1600" i="1" dirty="0" smtClean="0"/>
          </a:p>
          <a:p>
            <a:pPr marL="0" indent="0" algn="just">
              <a:buNone/>
            </a:pPr>
            <a:r>
              <a:rPr lang="tr-TR" sz="1600" i="1" dirty="0" smtClean="0"/>
              <a:t>Borçlar kanununa göre haksız fiillerden sorumlulukta dört unsur söz konusudur:</a:t>
            </a:r>
          </a:p>
          <a:p>
            <a:pPr algn="just">
              <a:buFont typeface="Wingdings" panose="05000000000000000000" pitchFamily="2" charset="2"/>
              <a:buChar char="Ø"/>
            </a:pPr>
            <a:r>
              <a:rPr lang="tr-TR" sz="1600" i="1" dirty="0" smtClean="0"/>
              <a:t>	Hukuka aykırı fiil</a:t>
            </a:r>
          </a:p>
          <a:p>
            <a:pPr algn="just">
              <a:buFont typeface="Wingdings" panose="05000000000000000000" pitchFamily="2" charset="2"/>
              <a:buChar char="Ø"/>
            </a:pPr>
            <a:r>
              <a:rPr lang="tr-TR" sz="1600" i="1" dirty="0" smtClean="0"/>
              <a:t>	Zarar</a:t>
            </a:r>
          </a:p>
          <a:p>
            <a:pPr algn="just">
              <a:buFont typeface="Wingdings" panose="05000000000000000000" pitchFamily="2" charset="2"/>
              <a:buChar char="Ø"/>
            </a:pPr>
            <a:r>
              <a:rPr lang="tr-TR" sz="1600" i="1" dirty="0" smtClean="0"/>
              <a:t>	Kusur</a:t>
            </a:r>
          </a:p>
          <a:p>
            <a:pPr algn="just">
              <a:buFont typeface="Wingdings" panose="05000000000000000000" pitchFamily="2" charset="2"/>
              <a:buChar char="Ø"/>
            </a:pPr>
            <a:r>
              <a:rPr lang="tr-TR" sz="1600" i="1" dirty="0" smtClean="0"/>
              <a:t>	İlliyet bağı</a:t>
            </a:r>
          </a:p>
          <a:p>
            <a:pPr marL="0" indent="0" algn="just">
              <a:buNone/>
            </a:pPr>
            <a:endParaRPr lang="tr-TR" sz="1600" i="1"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4941168"/>
            <a:ext cx="6120680"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230" y="-27740"/>
            <a:ext cx="273367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8351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endParaRPr lang="tr-TR" dirty="0"/>
          </a:p>
        </p:txBody>
      </p:sp>
      <p:sp>
        <p:nvSpPr>
          <p:cNvPr id="3" name="İçerik Yer Tutucusu 2"/>
          <p:cNvSpPr>
            <a:spLocks noGrp="1"/>
          </p:cNvSpPr>
          <p:nvPr>
            <p:ph idx="1"/>
          </p:nvPr>
        </p:nvSpPr>
        <p:spPr>
          <a:xfrm>
            <a:off x="457200" y="1052736"/>
            <a:ext cx="8229600" cy="5073427"/>
          </a:xfrm>
        </p:spPr>
        <p:txBody>
          <a:bodyPr>
            <a:normAutofit fontScale="92500" lnSpcReduction="20000"/>
          </a:bodyPr>
          <a:lstStyle/>
          <a:p>
            <a:pPr marL="0" indent="0" algn="just">
              <a:buNone/>
            </a:pPr>
            <a:r>
              <a:rPr lang="tr-TR" sz="1600" i="1" dirty="0" smtClean="0"/>
              <a:t>	</a:t>
            </a:r>
            <a:r>
              <a:rPr lang="tr-TR" sz="1600" b="1" i="1" dirty="0" smtClean="0"/>
              <a:t>2.1.1.	Hukuka Aykırı Fiil</a:t>
            </a:r>
          </a:p>
          <a:p>
            <a:pPr marL="0" indent="0" algn="just">
              <a:buNone/>
            </a:pPr>
            <a:endParaRPr lang="tr-TR" sz="1600" i="1" dirty="0" smtClean="0"/>
          </a:p>
          <a:p>
            <a:pPr marL="0" indent="0" algn="just">
              <a:buNone/>
            </a:pPr>
            <a:r>
              <a:rPr lang="tr-TR" sz="1600" i="1" dirty="0" smtClean="0"/>
              <a:t>	Hukuk düzeninin, kişilerin mal varlığını veya Şahıs varlığını korumaya yönelmiş – yazılı, yazılı olmayan- kurallarına aykırı eylemler, haksız fiillerdir. Her hak, amacı içinde kullanılmalıdır. Hakkın kötüye kullanılması suretiyle zarar verme halinde de haksız fiil söz konusudur. Örneğin mülkiyet hakkına, telif hakkına, Şahsiyet hakkına (vücut bütünlüğü, Şeref, haysiyet gibi) saldırı teşkil eden fiiller hukuka aykırı fiillerdir.</a:t>
            </a:r>
          </a:p>
          <a:p>
            <a:pPr marL="0" indent="0" algn="just">
              <a:buNone/>
            </a:pPr>
            <a:r>
              <a:rPr lang="tr-TR" sz="1600" i="1" dirty="0" smtClean="0"/>
              <a:t>	Haksız fiil genellikle aktif bir davranış Şeklinde ortaya çıkar. Aşağıdaki hallerde fiil, hukuka aykırı değildir;</a:t>
            </a:r>
          </a:p>
          <a:p>
            <a:pPr algn="just">
              <a:buFont typeface="Wingdings" panose="05000000000000000000" pitchFamily="2" charset="2"/>
              <a:buChar char="Ø"/>
            </a:pPr>
            <a:r>
              <a:rPr lang="tr-TR" sz="1600" i="1" dirty="0" smtClean="0"/>
              <a:t>	</a:t>
            </a:r>
            <a:r>
              <a:rPr lang="tr-TR" sz="1600" b="1" i="1" dirty="0" smtClean="0"/>
              <a:t>Kamu kudretinin kullanılması; </a:t>
            </a:r>
            <a:r>
              <a:rPr lang="tr-TR" sz="1600" i="1" dirty="0" smtClean="0"/>
              <a:t>örneğin polisin mahkeme kararını yerine getirmek için bir Şahsı tutuklaması halinde, fiil hukuka aykırı değildir.</a:t>
            </a:r>
          </a:p>
          <a:p>
            <a:pPr algn="just">
              <a:buFont typeface="Wingdings" panose="05000000000000000000" pitchFamily="2" charset="2"/>
              <a:buChar char="Ø"/>
            </a:pPr>
            <a:r>
              <a:rPr lang="tr-TR" sz="1600" i="1" dirty="0" smtClean="0"/>
              <a:t>	</a:t>
            </a:r>
            <a:r>
              <a:rPr lang="tr-TR" sz="1600" b="1" i="1" dirty="0" smtClean="0"/>
              <a:t>Özel hukuktan doğan bir hakkın kullanılması; </a:t>
            </a:r>
            <a:r>
              <a:rPr lang="tr-TR" sz="1600" i="1" dirty="0" smtClean="0"/>
              <a:t>örneğin alacaklının borçluya ait taşınabilir malı, borç ödeninceye kadar hapsetmesi, borç ödenmezse paraya çevirmesi hukuka aykırı nitelik taşımaz.</a:t>
            </a:r>
          </a:p>
          <a:p>
            <a:pPr algn="just">
              <a:buFont typeface="Wingdings" panose="05000000000000000000" pitchFamily="2" charset="2"/>
              <a:buChar char="Ø"/>
            </a:pPr>
            <a:r>
              <a:rPr lang="tr-TR" sz="1600" i="1" dirty="0" smtClean="0"/>
              <a:t>	</a:t>
            </a:r>
            <a:r>
              <a:rPr lang="tr-TR" sz="1600" b="1" i="1" dirty="0" smtClean="0"/>
              <a:t>Zarar görenin rızası; </a:t>
            </a:r>
            <a:r>
              <a:rPr lang="tr-TR" sz="1600" i="1" dirty="0" smtClean="0"/>
              <a:t>A, </a:t>
            </a:r>
            <a:r>
              <a:rPr lang="tr-TR" sz="1600" i="1" dirty="0" err="1" smtClean="0"/>
              <a:t>B‟nin</a:t>
            </a:r>
            <a:r>
              <a:rPr lang="tr-TR" sz="1600" i="1" dirty="0" smtClean="0"/>
              <a:t> kitabını onun rızası ile yakarsa fiil haksız değildir. Fakat A, ölümcül hastalığından dolayı </a:t>
            </a:r>
            <a:r>
              <a:rPr lang="tr-TR" sz="1600" i="1" dirty="0" err="1" smtClean="0"/>
              <a:t>B‟yi</a:t>
            </a:r>
            <a:r>
              <a:rPr lang="tr-TR" sz="1600" i="1" dirty="0" smtClean="0"/>
              <a:t> arzusu üzerine öldürürse fiil hukuka aykırıdır.</a:t>
            </a:r>
          </a:p>
          <a:p>
            <a:pPr algn="just">
              <a:buFont typeface="Wingdings" panose="05000000000000000000" pitchFamily="2" charset="2"/>
              <a:buChar char="Ø"/>
            </a:pPr>
            <a:r>
              <a:rPr lang="tr-TR" sz="1600" i="1" dirty="0" smtClean="0"/>
              <a:t>	</a:t>
            </a:r>
            <a:r>
              <a:rPr lang="tr-TR" sz="1600" b="1" i="1" dirty="0" smtClean="0"/>
              <a:t>Bilimsel eleştiriler; </a:t>
            </a:r>
            <a:r>
              <a:rPr lang="tr-TR" sz="1600" i="1" dirty="0" smtClean="0"/>
              <a:t>bir eserin veya sanat olayının bilimsel açıdan öğretme ve aydınlatma amacıyla eleştirilmesi hukuka aykırı değildir, tazminatı gerektirmez.</a:t>
            </a:r>
          </a:p>
          <a:p>
            <a:pPr algn="just">
              <a:buFont typeface="Wingdings" panose="05000000000000000000" pitchFamily="2" charset="2"/>
              <a:buChar char="Ø"/>
            </a:pPr>
            <a:r>
              <a:rPr lang="tr-TR" sz="1600" i="1" dirty="0" smtClean="0"/>
              <a:t>	Meşru savunma niteliğinde olan bir fiil hukuka aykırı değildir. Bir kimsenin kendisinin veya üçüncü bir Şahsın mallarına veya Şahsına yönelmiş ve devam etmekte bulunan haksız bir saldırıyı defetmek için yaptığı savunmadır. Örneğin valizi çalınmak istenen kimse kuvvet kullanarak buna engel olabilir, hukuka aykırı nitelik taşımaz. Tabanca çekip valizini çalmak isteyen Şahsı öldürürse meşru savunma yoktur, öldürme fiili hukuka aykırıdır.</a:t>
            </a:r>
          </a:p>
          <a:p>
            <a:pPr marL="0" indent="0" algn="just">
              <a:buNone/>
            </a:pPr>
            <a:endParaRPr lang="tr-TR" sz="1600" i="1"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16632"/>
            <a:ext cx="1724025" cy="1323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210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a:bodyPr>
          <a:lstStyle/>
          <a:p>
            <a:pPr algn="just">
              <a:buFont typeface="Wingdings" panose="05000000000000000000" pitchFamily="2" charset="2"/>
              <a:buChar char="Ø"/>
            </a:pPr>
            <a:r>
              <a:rPr lang="tr-TR" sz="1600" i="1" dirty="0" smtClean="0"/>
              <a:t>	</a:t>
            </a:r>
            <a:r>
              <a:rPr lang="tr-TR" sz="1600" b="1" i="1" dirty="0" smtClean="0"/>
              <a:t>Zorunluluk hali; </a:t>
            </a:r>
            <a:r>
              <a:rPr lang="tr-TR" sz="1600" i="1" dirty="0" smtClean="0"/>
              <a:t>kendisini veya diğer bir Şahsı zarardan veya derhal meydana gelebilecek tehlikeden korumak için başkasının malına zarar verme halinde fiil haksız değildir. Örneğin bir hayvanın saldırısından kendini korumak  için yakındaki evin kapısını kırarak içeri girmeye mecbur olan kimsenin fiili hukuka aykırı nitelik taşımaz.</a:t>
            </a:r>
          </a:p>
          <a:p>
            <a:pPr algn="just">
              <a:buFont typeface="Wingdings" panose="05000000000000000000" pitchFamily="2" charset="2"/>
              <a:buChar char="Ø"/>
            </a:pPr>
            <a:r>
              <a:rPr lang="tr-TR" sz="1600" i="1" dirty="0" smtClean="0"/>
              <a:t>	</a:t>
            </a:r>
            <a:r>
              <a:rPr lang="tr-TR" sz="1600" b="1" i="1" dirty="0" smtClean="0"/>
              <a:t>Kendi hakkını korumak için kuvvet kullanma; </a:t>
            </a:r>
            <a:r>
              <a:rPr lang="tr-TR" sz="1600" i="1" dirty="0" smtClean="0"/>
              <a:t>bir kimsenin hakkını elde etmek için kuvvet kullanması, kural olarak hukuka aykırıdır. Hak sahibi talep üzerine hakkını elde edemezse mahkemeye başvurmak zorundadır ancak kanun koyucu, bir kimsenin hakkını korumak amacıyla kuvvete başvurmasını hukuka aykırı bir fiil saymamıştır. Örneğin iki ay evvel çalınan radyosunu, polisin yardımını istemeye imkân vermeyen bir yerde, tanımadığı Şahsın elinde gören bir kimse, kuvvet kullanarak radyosunu almak hakkına sahiptir, zarar nedeniyle tazminat ödemek zorunluluğu yoktur.</a:t>
            </a:r>
          </a:p>
          <a:p>
            <a:pPr algn="just">
              <a:buFont typeface="Wingdings" panose="05000000000000000000" pitchFamily="2" charset="2"/>
              <a:buChar char="Ø"/>
            </a:pPr>
            <a:r>
              <a:rPr lang="tr-TR" sz="1600" i="1" dirty="0" smtClean="0"/>
              <a:t>	</a:t>
            </a:r>
            <a:r>
              <a:rPr lang="tr-TR" sz="1600" b="1" i="1" dirty="0" smtClean="0"/>
              <a:t>Ahlaka aykırı bir fiille kasten zarar verme; </a:t>
            </a:r>
            <a:r>
              <a:rPr lang="tr-TR" sz="1600" i="1" dirty="0" smtClean="0"/>
              <a:t>örneğin hemen yapılması gereken ameliyata ilişkin sözleşmeyi yapmayı haklı bir sebep olmaksızın reddetmekten doğan zarar.</a:t>
            </a:r>
          </a:p>
          <a:p>
            <a:pPr algn="just">
              <a:buFont typeface="Wingdings" panose="05000000000000000000" pitchFamily="2" charset="2"/>
              <a:buChar char="Ø"/>
            </a:pPr>
            <a:r>
              <a:rPr lang="tr-TR" sz="1600" i="1" dirty="0" smtClean="0"/>
              <a:t>	Anne babanın çocuk üzerindeki terbiye hakkının kullanılması hukuka uygunluk nedenidir. Anne baba tarafından çocuğun hürriyetinin kısıtlanması, çocuğa karşı sorumluluk sebebi olamaz.</a:t>
            </a:r>
          </a:p>
          <a:p>
            <a:pPr marL="0" indent="0" algn="just">
              <a:buNone/>
            </a:pPr>
            <a:endParaRPr lang="tr-TR" sz="1600" i="1"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5157192"/>
            <a:ext cx="2133600" cy="134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040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2.1.2.	Zarar</a:t>
            </a:r>
          </a:p>
          <a:p>
            <a:pPr marL="0" indent="0" algn="just">
              <a:buNone/>
            </a:pPr>
            <a:r>
              <a:rPr lang="tr-TR" sz="1600" i="1" dirty="0" smtClean="0"/>
              <a:t>	Tazminat yükümlülüğünün doğabilmesi için, hukuka aykırı bir fiille bir zarara sebebiyet verilmiş      olması gerekir.</a:t>
            </a:r>
          </a:p>
          <a:p>
            <a:pPr algn="just">
              <a:buFont typeface="Wingdings" panose="05000000000000000000" pitchFamily="2" charset="2"/>
              <a:buChar char="Ø"/>
            </a:pPr>
            <a:r>
              <a:rPr lang="tr-TR" sz="1600" b="1" i="1" dirty="0" smtClean="0"/>
              <a:t>	Maddi zarar; </a:t>
            </a:r>
            <a:r>
              <a:rPr lang="tr-TR" sz="1600" i="1" dirty="0" smtClean="0"/>
              <a:t>mal varlığındaki azalmayı ifade eder. Mal varlığındaki azalma mal sahibinin rızası dışı meydana gelmiş olmalıdır. Örneğin bir saldırı sonucu yaralanan kişinin tedavisi için yaptığı masraflar, işe gidememesi, para kazanamaması maddi zarardır.</a:t>
            </a:r>
          </a:p>
          <a:p>
            <a:pPr algn="just">
              <a:buFont typeface="Wingdings" panose="05000000000000000000" pitchFamily="2" charset="2"/>
              <a:buChar char="Ø"/>
            </a:pPr>
            <a:r>
              <a:rPr lang="tr-TR" sz="1600" b="1" i="1" dirty="0" smtClean="0"/>
              <a:t>	Manevi zarar; </a:t>
            </a:r>
            <a:r>
              <a:rPr lang="tr-TR" sz="1600" i="1" dirty="0" smtClean="0"/>
              <a:t>bir kişinin haksız eylem yüzünden çektiği üzüntü, hakarete uğrayan bir kimsenin Şeref ve haysiyetinin incinmesi, saygınlığının sarsılması biçiminde görülür. Bunlar para ile ölçülemeyen kayıplardır. Manevi zararın  telafisi için bir miktar para tazminat olarak ödenir. Başka telafi yolları da vardır. Örneğin gazete ilanı ile toplum önünde temize çıkmak…</a:t>
            </a:r>
          </a:p>
          <a:p>
            <a:pPr marL="0" indent="0" algn="just">
              <a:buNone/>
            </a:pPr>
            <a:endParaRPr lang="tr-TR" sz="1600" i="1"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333875"/>
            <a:ext cx="25336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0"/>
            <a:ext cx="244792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784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b="1" i="1" dirty="0" smtClean="0"/>
              <a:t>	Kusur</a:t>
            </a:r>
          </a:p>
          <a:p>
            <a:pPr marL="0" indent="0" algn="just">
              <a:buNone/>
            </a:pPr>
            <a:r>
              <a:rPr lang="tr-TR" sz="1600" i="1" dirty="0" smtClean="0"/>
              <a:t>	Haksız bir fiil ile başkasına zarar veren kimse ancak kusurluysa bu zararı tazmin ile yükümlüdür. Hukuka aykırı sonucu önlemek için gerekli iradeyi göstermeyen kişi kusurludur. Kusur kast ve ihmal olarak ikiye ayrılır.</a:t>
            </a:r>
          </a:p>
          <a:p>
            <a:pPr algn="just">
              <a:buFont typeface="Wingdings" panose="05000000000000000000" pitchFamily="2" charset="2"/>
              <a:buChar char="Ø"/>
            </a:pPr>
            <a:r>
              <a:rPr lang="tr-TR" sz="1600" b="1" i="1" dirty="0" smtClean="0"/>
              <a:t>	Kast; </a:t>
            </a:r>
            <a:r>
              <a:rPr lang="tr-TR" sz="1600" i="1" dirty="0" smtClean="0"/>
              <a:t>kişinin yaptığı fiili ve bunun zarar verici sonuçlarını bilerek ve isteyerek hareket etmesidir. Örneğin kan gütmede fail, mağduru öldürmek istemekte ve silahını bu sonucun gerçekleşmesi için ona yöneltmekte olduğundan kasten haksız bir fiil işlemiş olur. Temyiz gücünden yoksun insanlar hiçbir zaman kusurlu sayılmazlar.</a:t>
            </a:r>
          </a:p>
          <a:p>
            <a:pPr algn="just">
              <a:buFont typeface="Wingdings" panose="05000000000000000000" pitchFamily="2" charset="2"/>
              <a:buChar char="Ø"/>
            </a:pPr>
            <a:r>
              <a:rPr lang="tr-TR" sz="1600" b="1" i="1" dirty="0" smtClean="0"/>
              <a:t>	İhmal; </a:t>
            </a:r>
            <a:r>
              <a:rPr lang="tr-TR" sz="1600" i="1" dirty="0" smtClean="0"/>
              <a:t>normal insanların davranmayacağı Şekilde hareket ederek zarara sebep olmak, ihmal Şeklinde kusurdur. Burada fail, hukuka aykırı sonucu istememiş ancak gerekli özeni göstermemiş, gerçekleşmemesi için gerekli tedbirleri almamış ve zarara sebep olmuştur. İhmal bazen hafif ihmal bazen de ağır ihmal Şeklinde görülür. Örneğin bir kimse aşağıya bakmadan pencereden cam kırıklarını sokağa atarak yoldan geçen çocuğa zarar verse ağır kusurludur.</a:t>
            </a:r>
            <a:endParaRPr lang="tr-TR" sz="1600" i="1"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16632"/>
            <a:ext cx="360045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9353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a:bodyPr>
          <a:lstStyle/>
          <a:p>
            <a:pPr marL="0" indent="0" algn="just">
              <a:buNone/>
            </a:pPr>
            <a:r>
              <a:rPr lang="tr-TR" sz="1600" b="1" i="1" dirty="0" smtClean="0"/>
              <a:t>	İlliyet Bağı</a:t>
            </a:r>
          </a:p>
          <a:p>
            <a:pPr marL="0" indent="0" algn="just">
              <a:buNone/>
            </a:pPr>
            <a:endParaRPr lang="tr-TR" sz="1600" i="1" dirty="0" smtClean="0"/>
          </a:p>
          <a:p>
            <a:pPr marL="0" indent="0" algn="just">
              <a:buNone/>
            </a:pPr>
            <a:r>
              <a:rPr lang="tr-TR" sz="1600" i="1" dirty="0" smtClean="0"/>
              <a:t>	Haksız fiilin tazminat borcunun doğabilmesi için hukuka aykırı fiil ile zarar arasında bir illiyet (nedensellik) bağının bulunması gerekir. Fiil olmasaydı meydana gelen zararın doğması mümkün olmayacak idiyse fiil ile zarar arasında bir illiyet bağı var demektir.</a:t>
            </a:r>
          </a:p>
          <a:p>
            <a:pPr marL="0" indent="0" algn="just">
              <a:buNone/>
            </a:pPr>
            <a:r>
              <a:rPr lang="tr-TR" sz="1600" i="1" dirty="0" smtClean="0"/>
              <a:t>	Bir ilişkinin var olup olmadığı her olayın akışına göre değişir. Örneğin hakarete uğrayan kişi bu nedenle sinirlenip bir yayaya çarpsa, yayanın gördüğü zarar ile hakaret edenin haksız fiili arasında yeterli bağ yoktur. Buna karşılık hakaret nedeni ile namusuna sataşılan kişi intihar ederse onun maddi-manevi desteğinden mahrum kalmış yakınlarının gördüğü zarar ile hakaret arasında mantıklı bir bağ vardır.</a:t>
            </a:r>
          </a:p>
          <a:p>
            <a:pPr marL="0" indent="0" algn="just">
              <a:buNone/>
            </a:pPr>
            <a:r>
              <a:rPr lang="tr-TR" sz="1600" i="1" dirty="0" smtClean="0"/>
              <a:t>	Haksız fiiller borcun kaynaklarındandır ve bu borç ilişkisinden doğan edim, tazminattır. Maddi tazminat aynî tazminat ve nakdî tazminat Şeklinde olur. Tazminatın miktarını ve Şeklini bizzat hâkim belirler. Zararı ispat etmek davacıya düşer.</a:t>
            </a:r>
          </a:p>
          <a:p>
            <a:pPr marL="0" indent="0" algn="just">
              <a:buNone/>
            </a:pPr>
            <a:endParaRPr lang="tr-TR" sz="1600" i="1"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293096"/>
            <a:ext cx="220980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6289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836712"/>
            <a:ext cx="8229600" cy="5289451"/>
          </a:xfrm>
        </p:spPr>
        <p:txBody>
          <a:bodyPr>
            <a:normAutofit/>
          </a:bodyPr>
          <a:lstStyle/>
          <a:p>
            <a:pPr marL="0" indent="0" algn="just">
              <a:buNone/>
            </a:pPr>
            <a:r>
              <a:rPr lang="tr-TR" sz="1600" i="1" dirty="0" smtClean="0"/>
              <a:t>	</a:t>
            </a:r>
            <a:r>
              <a:rPr lang="tr-TR" sz="1600" b="1" i="1" dirty="0" smtClean="0"/>
              <a:t>2.2.	Kusursuz Sorumluluk</a:t>
            </a:r>
          </a:p>
          <a:p>
            <a:pPr marL="0" indent="0" algn="just">
              <a:buNone/>
            </a:pPr>
            <a:r>
              <a:rPr lang="tr-TR" sz="1600" i="1" dirty="0" smtClean="0"/>
              <a:t>	Haksız fiillerin özel unsurlarından biride kusurdur. Kural olarak haksız eylemin sonuçlarından sorumlu tutulanlar, o eylemi işleyenlerdir. Ancak kanun bazı durumlarda haksız eylemi işleyen ile birlikte başka bir kimsenin de sorumlu tutulabileceğini kabul etmiştir.</a:t>
            </a:r>
          </a:p>
          <a:p>
            <a:pPr algn="just">
              <a:buFont typeface="Wingdings" panose="05000000000000000000" pitchFamily="2" charset="2"/>
              <a:buChar char="Ø"/>
            </a:pPr>
            <a:r>
              <a:rPr lang="tr-TR" sz="1600" b="1" i="1" dirty="0" smtClean="0"/>
              <a:t>	Başkalarını çalıştıranların sorumluluğu: </a:t>
            </a:r>
            <a:r>
              <a:rPr lang="tr-TR" sz="1600" i="1" dirty="0" smtClean="0"/>
              <a:t>başkalarını istihdam edenler istihdam ettiği kimselerin ve işçisinin hizmetlerini ifa ettiği anda yaptıkları zararlardan sorumludur.</a:t>
            </a:r>
          </a:p>
          <a:p>
            <a:pPr marL="0" indent="0" algn="just">
              <a:buNone/>
            </a:pPr>
            <a:r>
              <a:rPr lang="tr-TR" sz="1600" i="1" dirty="0" smtClean="0"/>
              <a:t>	Borçlar Kanununa göre istihdam edenler, çalıştırdıkları kimselerin başkalarına verdikleri zararı ödemekle yükümlü tutulurlar. İstihdam eden kimsenin, zarardan sorumlu olduğu ölçüde zararı veren Şahsa rücu hakkı vardır. İşin ifasında başkasını çalıştırmak hizmet sözleşmesine dayanır. Örneğin, A bir inşaat yaptırmaktadır. İşçilerden biri dikkatsizlikle tuğlayı elinden düşürmüş, caddeden geçen </a:t>
            </a:r>
            <a:r>
              <a:rPr lang="tr-TR" sz="1600" i="1" dirty="0" err="1" smtClean="0"/>
              <a:t>B‟nin</a:t>
            </a:r>
            <a:r>
              <a:rPr lang="tr-TR" sz="1600" i="1" dirty="0" smtClean="0"/>
              <a:t> yaralanmasına neden olmuştur. Bu takdirde B, </a:t>
            </a:r>
            <a:r>
              <a:rPr lang="tr-TR" sz="1600" i="1" dirty="0" err="1" smtClean="0"/>
              <a:t>A‟ya</a:t>
            </a:r>
            <a:r>
              <a:rPr lang="tr-TR" sz="1600" i="1" dirty="0" smtClean="0"/>
              <a:t> karşı dava açarak hizmetinde çalıştırdığı kimsenin haksız fiilinden doğan zararını ödetecektir.</a:t>
            </a:r>
          </a:p>
          <a:p>
            <a:pPr marL="0" indent="0" algn="just">
              <a:buNone/>
            </a:pPr>
            <a:r>
              <a:rPr lang="tr-TR" sz="1600" i="1" dirty="0" smtClean="0"/>
              <a:t>	Motorlu taşıtın sicil kayıtlarına göre sahibi olan kişi işletendir. İşletenin zarardan sorumlu olması için kaza anında aracın Şoförlüğünü yapıyor olması gerekmez. Örneğin iş yerinin kamyonu ile kaza yapan Şoförün verdiği zarardan, iş yeri sahibi de sorumludur. İŞ yeri sahibi kusursuz olsa da zararı öder, tazminat ödemesine sebep olan Şoföre rücu eder.</a:t>
            </a:r>
          </a:p>
          <a:p>
            <a:pPr marL="0" indent="0" algn="just">
              <a:buNone/>
            </a:pPr>
            <a:r>
              <a:rPr lang="tr-TR" sz="1600" i="1" dirty="0" smtClean="0"/>
              <a:t>	Trafik kazalarının riskinden korunmak amacıyla mecburi trafik sigortası uygulanmaktadır. Bir kaza sonucu zarar ortaya çıktığında zararın bedelini sigorta Şirketi karşılar.</a:t>
            </a:r>
          </a:p>
          <a:p>
            <a:pPr marL="0" indent="0" algn="just">
              <a:buNone/>
            </a:pPr>
            <a:endParaRPr lang="tr-TR" sz="1600" i="1"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5589240"/>
            <a:ext cx="2362200" cy="1069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941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836712"/>
            <a:ext cx="8229600" cy="5289451"/>
          </a:xfrm>
        </p:spPr>
        <p:txBody>
          <a:bodyPr>
            <a:normAutofit fontScale="92500" lnSpcReduction="20000"/>
          </a:bodyPr>
          <a:lstStyle/>
          <a:p>
            <a:pPr algn="just">
              <a:buFont typeface="Wingdings" panose="05000000000000000000" pitchFamily="2" charset="2"/>
              <a:buChar char="Ø"/>
            </a:pPr>
            <a:r>
              <a:rPr lang="tr-TR" sz="1600" i="1" dirty="0" smtClean="0"/>
              <a:t>	</a:t>
            </a:r>
            <a:r>
              <a:rPr lang="tr-TR" sz="1600" b="1" i="1" dirty="0" smtClean="0"/>
              <a:t>Ev başkanlarının sorumluluğu: </a:t>
            </a:r>
            <a:r>
              <a:rPr lang="tr-TR" sz="1600" i="1" dirty="0" smtClean="0"/>
              <a:t>Ev başkanları, ev halkından olan küçüklerin, kısıtlıların, akıl hastalığı veya akıl zayıflığı bulunan kişilerin haksız fiilleri ile verdikleri zararlardan sorumludur.  Ev başkanı özen görevini yerine getirmemişse bunda hiçbir kusuru olmasa da zarardan sorumludur. Örneğin 6 yaşındaki çocuğunun     taş     atarak     vitrini     kırması,     arkadaşını</a:t>
            </a:r>
          </a:p>
          <a:p>
            <a:pPr algn="just">
              <a:buFont typeface="Wingdings" panose="05000000000000000000" pitchFamily="2" charset="2"/>
              <a:buChar char="Ø"/>
            </a:pPr>
            <a:r>
              <a:rPr lang="tr-TR" sz="1600" i="1" dirty="0" smtClean="0"/>
              <a:t>Yaralamasından doğacak zararı tazminle yükümlüdür.</a:t>
            </a:r>
          </a:p>
          <a:p>
            <a:pPr algn="just">
              <a:buFont typeface="Wingdings" panose="05000000000000000000" pitchFamily="2" charset="2"/>
              <a:buChar char="Ø"/>
            </a:pPr>
            <a:endParaRPr lang="tr-TR" sz="1600" i="1" dirty="0" smtClean="0"/>
          </a:p>
          <a:p>
            <a:pPr algn="just">
              <a:buFont typeface="Wingdings" panose="05000000000000000000" pitchFamily="2" charset="2"/>
              <a:buChar char="Ø"/>
            </a:pPr>
            <a:r>
              <a:rPr lang="tr-TR" sz="1600" i="1" dirty="0" smtClean="0"/>
              <a:t>	</a:t>
            </a:r>
            <a:r>
              <a:rPr lang="tr-TR" sz="1600" b="1" i="1" dirty="0" smtClean="0"/>
              <a:t>Hayvan idare edenlerin sorumluluğu : </a:t>
            </a:r>
            <a:r>
              <a:rPr lang="tr-TR" sz="1600" i="1" dirty="0" smtClean="0"/>
              <a:t>Bir hayvanı idaresi altında bulunduran kimse, hayvanın sebep olduğu zarardan sorumludur. Sorumluluk (köpeğin ısırmasında olduğu gibi) maddi ve manevi zararı kapsar.</a:t>
            </a:r>
          </a:p>
          <a:p>
            <a:pPr algn="just">
              <a:buFont typeface="Wingdings" panose="05000000000000000000" pitchFamily="2" charset="2"/>
              <a:buChar char="Ø"/>
            </a:pPr>
            <a:r>
              <a:rPr lang="tr-TR" sz="1600" i="1" dirty="0" smtClean="0"/>
              <a:t>	</a:t>
            </a:r>
            <a:r>
              <a:rPr lang="tr-TR" sz="1600" b="1" i="1" dirty="0" smtClean="0"/>
              <a:t>Bina ve diğer eser maliklerinin sorumluluğu: </a:t>
            </a:r>
            <a:r>
              <a:rPr lang="tr-TR" sz="1600" i="1" dirty="0" smtClean="0"/>
              <a:t>Bir bina veya diğer bir eserin maliki, yapımdaki bozukluğun veya bakımdaki noksanlığın sebep olduğu zarardan sorumludur. Bina maliklerinin kusursuz sorumluluğu tehlike sorumluluğu esasına dayanır.</a:t>
            </a:r>
          </a:p>
          <a:p>
            <a:pPr algn="just">
              <a:buFont typeface="Wingdings" panose="05000000000000000000" pitchFamily="2" charset="2"/>
              <a:buChar char="Ø"/>
            </a:pPr>
            <a:endParaRPr lang="tr-TR" sz="1600" i="1" dirty="0" smtClean="0"/>
          </a:p>
          <a:p>
            <a:pPr algn="just">
              <a:buFont typeface="Wingdings" panose="05000000000000000000" pitchFamily="2" charset="2"/>
              <a:buChar char="Ø"/>
            </a:pPr>
            <a:r>
              <a:rPr lang="tr-TR" sz="1600" i="1" dirty="0" smtClean="0"/>
              <a:t>	</a:t>
            </a:r>
            <a:r>
              <a:rPr lang="tr-TR" sz="1600" b="1" i="1" dirty="0" smtClean="0"/>
              <a:t>Taşınmaz malikinin sorumluluğu: </a:t>
            </a:r>
            <a:r>
              <a:rPr lang="tr-TR" sz="1600" i="1" dirty="0" smtClean="0"/>
              <a:t>Mülkiyet hakkını yasal kısıtlamalara aykırı kullanması sonucu zarar gören, zarar tehlikesiyle karşılaşan kimse durumun eski hale getirilmesi, zararın giderilmesi için dava açabilir. Örneğin kazı ve inşaatta bulunurken komşu arsa ve binaya zarar vermesi…</a:t>
            </a:r>
          </a:p>
          <a:p>
            <a:pPr algn="just">
              <a:buFont typeface="Wingdings" panose="05000000000000000000" pitchFamily="2" charset="2"/>
              <a:buChar char="Ø"/>
            </a:pPr>
            <a:endParaRPr lang="tr-TR" sz="1600" i="1" dirty="0" smtClean="0"/>
          </a:p>
          <a:p>
            <a:pPr algn="just">
              <a:buFont typeface="Wingdings" panose="05000000000000000000" pitchFamily="2" charset="2"/>
              <a:buChar char="Ø"/>
            </a:pPr>
            <a:r>
              <a:rPr lang="tr-TR" sz="1600" i="1" dirty="0" smtClean="0"/>
              <a:t>	</a:t>
            </a:r>
            <a:r>
              <a:rPr lang="tr-TR" sz="1600" b="1" i="1" dirty="0" smtClean="0"/>
              <a:t>Tapu sicilinin tutulmasından doğan zarardan devletin sorumluluğu: </a:t>
            </a:r>
            <a:r>
              <a:rPr lang="tr-TR" sz="1600" i="1" dirty="0" smtClean="0"/>
              <a:t>Devlet tapu sicilinin hukuka aykırı bir Şekilde tutulmasından, tapu memurunun tapu sicilinin tutulmasıyla ilgili olarak Tapu Sicil Tüzüğünde yer alan kurallara uymamasından doğan bütün  zararlardan kusursuz olarak sorumludur. Devlete karşı tazminat     davası     açılabilmesi     için     tapu   sicilinin tutulmasından maddi bir zararın doğmuş ve zararın kesin olarak gerçekleşmiş olması lazımdır. Tapu sicilinin tutulmasından doğan zararı ödeyen devlet, zarar kusuru ile sebep olan görevlilere rücu eder.</a:t>
            </a:r>
          </a:p>
          <a:p>
            <a:pPr marL="0" indent="0" algn="just">
              <a:buNone/>
            </a:pPr>
            <a:endParaRPr lang="tr-TR" sz="1600" i="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60758"/>
            <a:ext cx="10382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758"/>
            <a:ext cx="1127789" cy="84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733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a:bodyPr>
          <a:lstStyle/>
          <a:p>
            <a:pPr marL="0" indent="0" algn="just">
              <a:buNone/>
            </a:pPr>
            <a:r>
              <a:rPr lang="tr-TR" sz="1600" b="1" dirty="0" smtClean="0"/>
              <a:t>1.	</a:t>
            </a:r>
            <a:r>
              <a:rPr lang="tr-TR" sz="1600" b="1" i="1" dirty="0" smtClean="0"/>
              <a:t>BORÇLAR HUKUKUNA YÖN VEREN TEMEL İLKELER</a:t>
            </a:r>
          </a:p>
          <a:p>
            <a:pPr marL="0" indent="0" algn="just">
              <a:buNone/>
            </a:pPr>
            <a:endParaRPr lang="tr-TR" sz="1600" i="1" dirty="0" smtClean="0"/>
          </a:p>
          <a:p>
            <a:pPr marL="0" indent="0" algn="just">
              <a:buNone/>
            </a:pPr>
            <a:r>
              <a:rPr lang="tr-TR" sz="1600" i="1" dirty="0" smtClean="0"/>
              <a:t>	Borç denilince, geri verilmek üzere alınan veya ödenmesi gerekli para veya başka bir Şey akla gelir. Borç; bir davranışta bulunmak, bir Şey vermek, bir davranıştan kaçınmak konusunda bir hükümlülüğü anlatır. Bu hükümlülüğü taşıyan kişiye borçlu denir.</a:t>
            </a:r>
          </a:p>
          <a:p>
            <a:pPr marL="0" indent="0" algn="just">
              <a:buNone/>
            </a:pPr>
            <a:r>
              <a:rPr lang="tr-TR" sz="1600" i="1" dirty="0" smtClean="0"/>
              <a:t>	</a:t>
            </a:r>
            <a:r>
              <a:rPr lang="tr-TR" sz="1600" b="1" i="1" dirty="0" smtClean="0"/>
              <a:t>1.1.	Borç Kavramı ve Sorumluluk</a:t>
            </a:r>
          </a:p>
          <a:p>
            <a:pPr marL="0" indent="0" algn="just">
              <a:buNone/>
            </a:pPr>
            <a:r>
              <a:rPr lang="tr-TR" sz="1600" i="1" dirty="0" smtClean="0"/>
              <a:t>	Borçlar Hukuku, borç ilişkilerini düzenleyen kurallar bütünüdür. Borcun içeriğini oluşturan eylem, bir davranışta bulunmak, bir davranıştan kaçınmak veya bir Şey vermek biçiminde görülür. Örneğin kiracı aybaşında kira parasını ödeyecektir; onun borcu, kiralayana bir miktar para ödemektir. Bir fabrikada çalışan bir işçi kendine verilen işi yapacak,  tornada çalışacaktır; işçinin  borcu  bir  iş yapma  borcudur.  Bir sokakta lokanta açmamak, ürettiği malı belli bölgede satışa çıkarmamak yükümlüğünde yapmama borcu vardır.</a:t>
            </a:r>
          </a:p>
          <a:p>
            <a:pPr marL="0" indent="0" algn="just">
              <a:buNone/>
            </a:pPr>
            <a:r>
              <a:rPr lang="tr-TR" sz="1600" i="1" dirty="0" smtClean="0"/>
              <a:t>	Borçlunun yerine getirmekle yükümlü olduğu Şeye edim denir. Borç, bir edimi yerine getirme yükümlülüğüdür. Bir edimi yerine getirmekle yükümlü olan borçlu, borcunu ifa etmezse alacaklı, devlet zoruyla alacağını veya alacağın yerine geçecek olan parayı elde  etme hakkına sahiptir. Buna borçlunun sorumluluğu denir. Borçlu, borcunun yerine getirilmesinden mal varlığı ile sorumludur.</a:t>
            </a:r>
          </a:p>
          <a:p>
            <a:pPr marL="0" indent="0" algn="just">
              <a:buNone/>
            </a:pPr>
            <a:endParaRPr lang="tr-TR" sz="1600" i="1" dirty="0" smtClean="0"/>
          </a:p>
          <a:p>
            <a:pPr marL="0" indent="0" algn="just">
              <a:buNone/>
            </a:pPr>
            <a:endParaRPr lang="tr-TR"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6431"/>
            <a:ext cx="2466975" cy="1530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1805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836712"/>
            <a:ext cx="8229600" cy="6021288"/>
          </a:xfrm>
        </p:spPr>
        <p:txBody>
          <a:bodyPr>
            <a:normAutofit fontScale="85000" lnSpcReduction="20000"/>
          </a:bodyPr>
          <a:lstStyle/>
          <a:p>
            <a:pPr marL="0" indent="0" algn="just">
              <a:buNone/>
            </a:pPr>
            <a:r>
              <a:rPr lang="tr-TR" sz="1600" i="1" dirty="0" smtClean="0"/>
              <a:t>	</a:t>
            </a:r>
            <a:r>
              <a:rPr lang="tr-TR" sz="1600" b="1" i="1" dirty="0" smtClean="0"/>
              <a:t>2.3.	Sebepsiz zenginleşmeden Doğan Borçlar</a:t>
            </a:r>
          </a:p>
          <a:p>
            <a:pPr marL="0" indent="0" algn="just">
              <a:buNone/>
            </a:pPr>
            <a:r>
              <a:rPr lang="tr-TR" sz="1600" i="1" dirty="0" smtClean="0"/>
              <a:t>Günlük yaşam sırasında türlü nedenlerle başkalarından mal veya para alınabilir. Böylece kişinin kendi ekonomik varlığı artar. Sebepsiz zenginleşme, bir kimsenin mal varlığının haklı bir sebep olmaksızın malvarlığının çoğalması (zenginleşmesi) demektir. Sebepsiz zenginleşme nedeni ile bir davanın açılabilmesi için, bir iade borcunun doğması için dört unsurun bulunması gerekir.</a:t>
            </a:r>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endParaRPr lang="tr-TR" sz="1600" i="1" dirty="0" smtClean="0"/>
          </a:p>
          <a:p>
            <a:pPr algn="just">
              <a:buFont typeface="Wingdings" panose="05000000000000000000" pitchFamily="2" charset="2"/>
              <a:buChar char="Ø"/>
            </a:pPr>
            <a:r>
              <a:rPr lang="tr-TR" sz="1600" i="1" dirty="0" smtClean="0"/>
              <a:t>	Zenginleşme, sebepsiz zenginleşmeden söz edebilmek için, bir kimsenin mal varlığında bir zenginleşme(çoğalma) meydana gelmiş olmalıdır.</a:t>
            </a:r>
          </a:p>
          <a:p>
            <a:pPr algn="just">
              <a:buFont typeface="Wingdings" panose="05000000000000000000" pitchFamily="2" charset="2"/>
              <a:buChar char="Ø"/>
            </a:pPr>
            <a:r>
              <a:rPr lang="tr-TR" sz="1600" i="1" dirty="0" smtClean="0"/>
              <a:t>	Fakirleşme, bir kimsenin mal varlığındaki zenginleşme, diğer kimsenin malvarlığının aleyhine olarak gerçekleşmeli yani bir kimsenin mal varlığı zenginleşirken diğerinin mal varlığı o oranda fakirleşmiş olmalıdır.</a:t>
            </a:r>
          </a:p>
          <a:p>
            <a:pPr algn="just">
              <a:buFont typeface="Wingdings" panose="05000000000000000000" pitchFamily="2" charset="2"/>
              <a:buChar char="Ø"/>
            </a:pPr>
            <a:r>
              <a:rPr lang="tr-TR" sz="1600" i="1" dirty="0" smtClean="0"/>
              <a:t>	İlliyet bağı, bir kimsenin mal varlığında meydana gelen zenginleşme ile diğerinin mal varlığında meydana gelen fakirleşme arasında illiyet bağı bulunmalıdır. Zenginleşme ile fakirleşme arasında neden –sonuç ilişkisi bulunmalıdır.</a:t>
            </a:r>
          </a:p>
          <a:p>
            <a:pPr algn="just">
              <a:buFont typeface="Wingdings" panose="05000000000000000000" pitchFamily="2" charset="2"/>
              <a:buChar char="Ø"/>
            </a:pPr>
            <a:r>
              <a:rPr lang="tr-TR" sz="1600" i="1" dirty="0" smtClean="0"/>
              <a:t>	Haklı bir sebebin bulunmaması, bir mal varlığında diğerinin aleyhine olarak meydana gelen zenginleşmenin haklı bir sebebe dayanmamasıdır. Eğer zenginleşme geçerli olmayan, gerçekleşmemiş olan, sona ermiş bulunan bir sebebe dayanmakta ise böyle bir zenginleşme sebepsiz zenginleşmedir.</a:t>
            </a:r>
          </a:p>
          <a:p>
            <a:pPr marL="0" indent="0" algn="just">
              <a:buNone/>
            </a:pPr>
            <a:endParaRPr lang="tr-TR" sz="1600" i="1" dirty="0" smtClean="0"/>
          </a:p>
          <a:p>
            <a:pPr marL="0" indent="0" algn="just">
              <a:buNone/>
            </a:pPr>
            <a:r>
              <a:rPr lang="tr-TR" sz="1600" i="1" dirty="0" smtClean="0"/>
              <a:t>	Sebepsiz zenginleşmeden doğan borç, geri verme (iade) borcudur. Geri verme borcunun kapsamı, sebepsiz zenginleşen kimsenin iyi niyetli olup-olmamasına göre değişir.</a:t>
            </a:r>
          </a:p>
          <a:p>
            <a:pPr marL="0" indent="0" algn="just">
              <a:buNone/>
            </a:pPr>
            <a:r>
              <a:rPr lang="tr-TR" sz="1600" i="1" dirty="0" smtClean="0"/>
              <a:t>	Sebepsiz zenginleşmede geri verme, fakirleşen tarafın zenginleşen tarafa karşı açacağı bir davayla sağlanır, bu davaya sebepsiz zenginleşme davası denir. Bu dava zarar görenin verdiğini geri istemeye hakkı olduğunu öğrendiği tarihten başlayarak bir yıl ve her halde bu hakkın doğduğu tarihten başlayarak on yıl geçmekle zamanaşımına uğrar. .</a:t>
            </a:r>
          </a:p>
          <a:p>
            <a:pPr marL="0" indent="0" algn="just">
              <a:buNone/>
            </a:pPr>
            <a:endParaRPr lang="tr-TR" sz="1600" i="1" dirty="0"/>
          </a:p>
          <a:p>
            <a:pPr marL="0" indent="0" algn="just">
              <a:buNone/>
            </a:pPr>
            <a:endParaRPr lang="tr-TR" sz="1600" i="1" dirty="0" smtClean="0"/>
          </a:p>
          <a:p>
            <a:pPr marL="0" indent="0" algn="just">
              <a:buNone/>
            </a:pPr>
            <a:endParaRPr lang="tr-TR" sz="1600" i="1" dirty="0" smtClean="0"/>
          </a:p>
          <a:p>
            <a:pPr marL="0" indent="0" algn="just">
              <a:buNone/>
            </a:pPr>
            <a:endParaRPr lang="tr-TR" sz="1600" i="1"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163" y="1844825"/>
            <a:ext cx="7051675" cy="100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023" y="1619250"/>
            <a:ext cx="2123728" cy="1161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764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3.BORÇLARIN SONUÇLARI</a:t>
            </a:r>
          </a:p>
          <a:p>
            <a:pPr marL="0" indent="0" algn="just">
              <a:buNone/>
            </a:pPr>
            <a:r>
              <a:rPr lang="tr-TR" sz="1600" i="1" dirty="0" smtClean="0"/>
              <a:t>	İfa, borçlunun borcunu yerine getirerek borcun sona erdirilmesidir. Borcun ifa edilmesi ile borçlu borcundan kurtulmuş, alacaklı alacağına kavuşmuş, borç ilişkisi sona ermiş olur. Örneğin bir sekreter yazı işlerini bitirerek, mimar projeyi çizerek, avukat davayı sonuçlandırarak borcunu ifa eder.</a:t>
            </a:r>
          </a:p>
          <a:p>
            <a:pPr marL="0" indent="0" algn="just">
              <a:buNone/>
            </a:pPr>
            <a:r>
              <a:rPr lang="tr-TR" sz="1600" i="1" dirty="0" smtClean="0"/>
              <a:t>	İfa ile alacaklıyla borçlu arasındaki borç ilişkisinden doğmuş borç sonlanır, onu doğuran borç ilişkisi sürebilir. Örneğin her ay kiranın ödenmesi… İfanın konusu, borcun konusunun aynı olmalıdır. Borçlu, borç ilişkisinden doğan edimi ne ise onu ifa etmelidir.</a:t>
            </a:r>
          </a:p>
          <a:p>
            <a:pPr marL="0" indent="0" algn="just">
              <a:buNone/>
            </a:pPr>
            <a:endParaRPr lang="tr-TR" sz="1600" i="1"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933056"/>
            <a:ext cx="25336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801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a:bodyPr>
          <a:lstStyle/>
          <a:p>
            <a:pPr marL="0" indent="0" algn="just">
              <a:buNone/>
            </a:pPr>
            <a:r>
              <a:rPr lang="tr-TR" sz="1600" i="1" dirty="0" smtClean="0"/>
              <a:t>	</a:t>
            </a:r>
            <a:r>
              <a:rPr lang="tr-TR" sz="1600" b="1" i="1" dirty="0" smtClean="0"/>
              <a:t>3.1.	İfa Yeri</a:t>
            </a:r>
          </a:p>
          <a:p>
            <a:pPr marL="0" indent="0" algn="just">
              <a:buNone/>
            </a:pPr>
            <a:r>
              <a:rPr lang="tr-TR" sz="1600" i="1" dirty="0" smtClean="0"/>
              <a:t>	Borcun yerine getirilmesi gereken yerdir. Bu yerin hukuk açısından büyük önemi vardır. Bir borcun ifa yerini taraflar sözleşmede gösterebilirler. İfa yeri taraflarca açıkça veya üstü kapalı olarak belli edilmemişse aşağıdaki kurallara göre belirlenir.</a:t>
            </a:r>
          </a:p>
          <a:p>
            <a:pPr algn="just">
              <a:buFont typeface="Wingdings" panose="05000000000000000000" pitchFamily="2" charset="2"/>
              <a:buChar char="Ø"/>
            </a:pPr>
            <a:r>
              <a:rPr lang="tr-TR" sz="1600" i="1" dirty="0" smtClean="0"/>
              <a:t>	Para borçlarında ifa yeri; borcun konusu para ise ödeme, alacaklının ifa zamanında oturduğu yerde yapılır. Para borcunun alacaklının ikametgâhında ödenmiş sayılması için paranın alacaklının ikametgâhına götürülmesi gerekir. Para posta aracılığı ile ödenecekse ikametgâhta ödemeli olarak gönderilmelidir, alacaklı henüz postaneden parayı almamışsa borç ödenmemiştir.</a:t>
            </a:r>
          </a:p>
          <a:p>
            <a:pPr algn="just">
              <a:buFont typeface="Wingdings" panose="05000000000000000000" pitchFamily="2" charset="2"/>
              <a:buChar char="Ø"/>
            </a:pPr>
            <a:endParaRPr lang="tr-TR" sz="1600" i="1" dirty="0" smtClean="0"/>
          </a:p>
          <a:p>
            <a:pPr algn="just">
              <a:buFont typeface="Wingdings" panose="05000000000000000000" pitchFamily="2" charset="2"/>
              <a:buChar char="Ø"/>
            </a:pPr>
            <a:r>
              <a:rPr lang="tr-TR" sz="1600" i="1" dirty="0" smtClean="0"/>
              <a:t>	Parça borçlarında ifa yeri; borcun konusu belirli bir malın teslimi ise o malın sözleşme yapıldığı sırada bulunduğu yerde teslimi gereklidir. Tarafların sözleşme yaptığı sırada malın başka bir yerde bulunmakta olduğunu bilmeleri gerekir. Örneğin satılan otomobil </a:t>
            </a:r>
            <a:r>
              <a:rPr lang="tr-TR" sz="1600" i="1" dirty="0" err="1" smtClean="0"/>
              <a:t>İstanbul‟da</a:t>
            </a:r>
            <a:r>
              <a:rPr lang="tr-TR" sz="1600" i="1" dirty="0" smtClean="0"/>
              <a:t> garajda, sözleşme İzmir‟ de yapılmışsa otomobil İstanbul da teslim edilecektir.</a:t>
            </a:r>
          </a:p>
          <a:p>
            <a:pPr algn="just">
              <a:buFont typeface="Wingdings" panose="05000000000000000000" pitchFamily="2" charset="2"/>
              <a:buChar char="Ø"/>
            </a:pPr>
            <a:r>
              <a:rPr lang="tr-TR" sz="1600" i="1" dirty="0" smtClean="0"/>
              <a:t>	Diğer borçlarda ifa yeri; para ve parça borçlarının dışında kalan diğer bütün borçlarda ifa yeri borcun doğumu zamanında borçlunun oturduğu yerdir, yani borçlunun ikametgâhıdır.</a:t>
            </a:r>
          </a:p>
          <a:p>
            <a:pPr algn="just">
              <a:buFont typeface="Wingdings" panose="05000000000000000000" pitchFamily="2" charset="2"/>
              <a:buChar char="Ø"/>
            </a:pPr>
            <a:r>
              <a:rPr lang="tr-TR" sz="1600" i="1" dirty="0" smtClean="0"/>
              <a:t>İfa yeri ile ilgili bu kurallar emredici hüküm niteliğinde değildir. Taraflar aralarında yapacakları anlaşma ile ifa yerini diledikleri gibi belirleyebilirler.</a:t>
            </a:r>
          </a:p>
          <a:p>
            <a:pPr marL="0" indent="0" algn="just">
              <a:buNone/>
            </a:pPr>
            <a:endParaRPr lang="tr-TR" sz="1600" i="1"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88640"/>
            <a:ext cx="340307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236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lstStyle/>
          <a:p>
            <a:endParaRPr lang="tr-TR" dirty="0"/>
          </a:p>
        </p:txBody>
      </p:sp>
      <p:sp>
        <p:nvSpPr>
          <p:cNvPr id="3" name="İçerik Yer Tutucusu 2"/>
          <p:cNvSpPr>
            <a:spLocks noGrp="1"/>
          </p:cNvSpPr>
          <p:nvPr>
            <p:ph idx="1"/>
          </p:nvPr>
        </p:nvSpPr>
        <p:spPr>
          <a:xfrm>
            <a:off x="457200" y="1324398"/>
            <a:ext cx="8229600" cy="4801766"/>
          </a:xfrm>
        </p:spPr>
        <p:txBody>
          <a:bodyPr>
            <a:normAutofit lnSpcReduction="10000"/>
          </a:bodyPr>
          <a:lstStyle/>
          <a:p>
            <a:pPr marL="0" indent="0" algn="just">
              <a:buNone/>
            </a:pPr>
            <a:r>
              <a:rPr lang="tr-TR" sz="1600" b="1" i="1" dirty="0" smtClean="0"/>
              <a:t>	3.2	İfa Zamanı</a:t>
            </a:r>
          </a:p>
          <a:p>
            <a:pPr marL="0" indent="0" algn="just">
              <a:buNone/>
            </a:pPr>
            <a:endParaRPr lang="tr-TR" sz="1600" i="1" dirty="0" smtClean="0"/>
          </a:p>
          <a:p>
            <a:pPr marL="0" indent="0" algn="just">
              <a:buNone/>
            </a:pPr>
            <a:r>
              <a:rPr lang="tr-TR" sz="1600" i="1" dirty="0" smtClean="0"/>
              <a:t>	Borcun yerine getirilmesi taraflarca veya yasayla süreye bağlanmamışsa veya işin niteliği süreyi gerektirmiyorsa borcun ifası derhal istenebilir. Borcun doğduğu anla ifa zamanı çoğu kez aynı değildir (vade). İfa zamanının gelmiş olmasına hukuk dilinde borcun müeccel olması denir. Borç müeccel olmadıkça, alacaklı borçluyu ifaya zorlayamaz, icra takibine girişemez, dava açamaz.</a:t>
            </a:r>
          </a:p>
          <a:p>
            <a:pPr marL="0" indent="0" algn="just">
              <a:buNone/>
            </a:pPr>
            <a:endParaRPr lang="tr-TR" sz="1600" i="1" dirty="0" smtClean="0"/>
          </a:p>
          <a:p>
            <a:pPr marL="0" indent="0" algn="just">
              <a:buNone/>
            </a:pPr>
            <a:r>
              <a:rPr lang="tr-TR" sz="1600" i="1" dirty="0" smtClean="0"/>
              <a:t>	</a:t>
            </a:r>
            <a:r>
              <a:rPr lang="tr-TR" sz="1600" b="1" i="1" dirty="0" smtClean="0"/>
              <a:t>İfa zamanı aşağıdaki kurallar göre belirlenir:</a:t>
            </a:r>
          </a:p>
          <a:p>
            <a:pPr algn="just">
              <a:buFont typeface="Wingdings" panose="05000000000000000000" pitchFamily="2" charset="2"/>
              <a:buChar char="Ø"/>
            </a:pPr>
            <a:r>
              <a:rPr lang="tr-TR" sz="1600" i="1" dirty="0" smtClean="0"/>
              <a:t>	Sözleşmede kararlaştırılmamışsa her iki tarafın ortak iradesine yani beklentisine göre ifa zamanı belirlenir. Örneğin, hasat zamanı veresiye…</a:t>
            </a:r>
          </a:p>
          <a:p>
            <a:pPr algn="just">
              <a:buFont typeface="Wingdings" panose="05000000000000000000" pitchFamily="2" charset="2"/>
              <a:buChar char="Ø"/>
            </a:pPr>
            <a:r>
              <a:rPr lang="tr-TR" sz="1600" i="1" dirty="0" smtClean="0"/>
              <a:t>	Vade olarak ayın başı veya sonu belirlenmişse birinci ve sonuncu günü anlaşılır. Ayın ortasından ise ayın 15 anlaşılır. Borç, vade gününde iş saatleri </a:t>
            </a:r>
            <a:r>
              <a:rPr lang="tr-TR" sz="1600" i="1" dirty="0" err="1" smtClean="0"/>
              <a:t>içersinde</a:t>
            </a:r>
            <a:r>
              <a:rPr lang="tr-TR" sz="1600" i="1" dirty="0" smtClean="0"/>
              <a:t> ifa edilmelidir. Alacaklı iş saatleri dışında ifayı kabul etmek zorunda değildir. İfa tatil gününe rastlarsa borç tatili izleyen ilk iş gününde yerine getirilir.</a:t>
            </a:r>
          </a:p>
          <a:p>
            <a:pPr algn="just">
              <a:buFont typeface="Wingdings" panose="05000000000000000000" pitchFamily="2" charset="2"/>
              <a:buChar char="Ø"/>
            </a:pPr>
            <a:r>
              <a:rPr lang="tr-TR" sz="1600" i="1" dirty="0" smtClean="0"/>
              <a:t>	Borç sözleşmeden değil de haksız fiil veya sebepsiz zenginleşmeden ise borçlu, borcunun miktarını ve alacaklıyı öğrendiği zaman ödeme zamanı da gelmiş olur.</a:t>
            </a:r>
          </a:p>
          <a:p>
            <a:pPr algn="just">
              <a:buFont typeface="Wingdings" panose="05000000000000000000" pitchFamily="2" charset="2"/>
              <a:buChar char="Ø"/>
            </a:pPr>
            <a:r>
              <a:rPr lang="tr-TR" sz="1600" i="1" dirty="0" smtClean="0"/>
              <a:t>	Borcu ifa etmiş olan borçlu, alacaklıdan bunu gösteren bir yazılı belge vermesini istemek hakkına sahiptir. İspat için yazılı delil olarak makbuz adı verilen imzalı belge alınır.</a:t>
            </a:r>
          </a:p>
          <a:p>
            <a:pPr marL="0" indent="0" algn="just">
              <a:buNone/>
            </a:pPr>
            <a:endParaRPr lang="tr-TR" sz="1600" i="1"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16632"/>
            <a:ext cx="26765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9582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a:bodyPr>
          <a:lstStyle/>
          <a:p>
            <a:pPr marL="0" indent="0" algn="just">
              <a:buNone/>
            </a:pPr>
            <a:r>
              <a:rPr lang="tr-TR" sz="1600" i="1" dirty="0" smtClean="0"/>
              <a:t>	</a:t>
            </a:r>
            <a:r>
              <a:rPr lang="tr-TR" sz="1600" b="1" i="1" dirty="0" smtClean="0"/>
              <a:t>3.3.	Alacaklının Temerrüdü</a:t>
            </a:r>
          </a:p>
          <a:p>
            <a:pPr marL="0" indent="0" algn="just">
              <a:buNone/>
            </a:pPr>
            <a:r>
              <a:rPr lang="tr-TR" sz="1600" i="1" dirty="0" smtClean="0"/>
              <a:t>	Borçlu, borcunu ifa etmek istediği halde alacaklıya ilişkin sebeplerle borcun ifası gerçekleşmeyebilir. Alacaklının, kendisine sunulan edimi haklı bir neden olmaksızın reddetmesidir. Alacaklının temerrüdü (direnişi), borcun ifasının katılmasıyla gerçekleşebildiği hallerde ortaya çıkar. Örneğin medeni hakları kullanma ehliyetinden yoksun olan alacaklının yasal temsilcisi de yoksa böylece borç edimi alacaklıya sunulamıyorsa, alacaklı ölmüş ve kanuni mirasçıları belirlenmemişse, alacaklının temerrüdü borcu sona erdirmez.</a:t>
            </a:r>
          </a:p>
          <a:p>
            <a:pPr marL="0" indent="0" algn="just">
              <a:buNone/>
            </a:pPr>
            <a:r>
              <a:rPr lang="tr-TR" sz="1600" i="1" dirty="0" smtClean="0"/>
              <a:t>	</a:t>
            </a:r>
            <a:r>
              <a:rPr lang="tr-TR" sz="1600" b="1" i="1" dirty="0" smtClean="0"/>
              <a:t>3.4.	Borçların İfa Edilmemesinin Sonuçları</a:t>
            </a:r>
          </a:p>
          <a:p>
            <a:pPr marL="0" indent="0" algn="just">
              <a:buNone/>
            </a:pPr>
            <a:r>
              <a:rPr lang="tr-TR" sz="1600" i="1" dirty="0" smtClean="0"/>
              <a:t>	Borç hiç veya gereği gibi ifa edilmemiş veya ifasında gecikilmiş ise borcun ifa edilmemesi, borca aykırılık söz konusudur. Borcun ifa edilmemesi üç ayrı Şekilde ortaya çıkar:</a:t>
            </a:r>
          </a:p>
          <a:p>
            <a:pPr algn="just">
              <a:buFont typeface="Wingdings" panose="05000000000000000000" pitchFamily="2" charset="2"/>
              <a:buChar char="Ø"/>
            </a:pPr>
            <a:r>
              <a:rPr lang="tr-TR" sz="1600" i="1" dirty="0" smtClean="0"/>
              <a:t>	Kusurlu imkânsızlık</a:t>
            </a:r>
          </a:p>
          <a:p>
            <a:pPr algn="just">
              <a:buFont typeface="Wingdings" panose="05000000000000000000" pitchFamily="2" charset="2"/>
              <a:buChar char="Ø"/>
            </a:pPr>
            <a:r>
              <a:rPr lang="tr-TR" sz="1600" i="1" dirty="0" smtClean="0"/>
              <a:t>	Borcun gereği gibi ifa edilmemesi</a:t>
            </a:r>
          </a:p>
          <a:p>
            <a:pPr algn="just">
              <a:buFont typeface="Wingdings" panose="05000000000000000000" pitchFamily="2" charset="2"/>
              <a:buChar char="Ø"/>
            </a:pPr>
            <a:r>
              <a:rPr lang="tr-TR" sz="1600" i="1" dirty="0" smtClean="0"/>
              <a:t>	Borçlunun temerrüdü</a:t>
            </a:r>
          </a:p>
          <a:p>
            <a:pPr marL="0" indent="0" algn="just">
              <a:buNone/>
            </a:pPr>
            <a:endParaRPr lang="tr-TR" sz="1600" i="1" dirty="0" smtClean="0"/>
          </a:p>
          <a:p>
            <a:pPr marL="0" indent="0" algn="just">
              <a:buNone/>
            </a:pPr>
            <a:endParaRPr lang="tr-TR" sz="1600" i="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13" y="4581128"/>
            <a:ext cx="5057775"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7957"/>
            <a:ext cx="2676525" cy="1240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9304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endParaRPr lang="tr-TR" dirty="0"/>
          </a:p>
        </p:txBody>
      </p:sp>
      <p:sp>
        <p:nvSpPr>
          <p:cNvPr id="3" name="İçerik Yer Tutucusu 2"/>
          <p:cNvSpPr>
            <a:spLocks noGrp="1"/>
          </p:cNvSpPr>
          <p:nvPr>
            <p:ph idx="1"/>
          </p:nvPr>
        </p:nvSpPr>
        <p:spPr>
          <a:xfrm>
            <a:off x="457200" y="764704"/>
            <a:ext cx="8229600" cy="5361459"/>
          </a:xfrm>
        </p:spPr>
        <p:txBody>
          <a:bodyPr>
            <a:normAutofit/>
          </a:bodyPr>
          <a:lstStyle/>
          <a:p>
            <a:pPr marL="0" indent="0" algn="just">
              <a:buNone/>
            </a:pPr>
            <a:r>
              <a:rPr lang="tr-TR" sz="1600" i="1" dirty="0" smtClean="0"/>
              <a:t>	</a:t>
            </a:r>
            <a:r>
              <a:rPr lang="tr-TR" sz="1600" b="1" i="1" dirty="0" smtClean="0"/>
              <a:t>3.4.1.	Kusurlu İmkânsızlık</a:t>
            </a:r>
          </a:p>
          <a:p>
            <a:pPr marL="0" indent="0" algn="just">
              <a:buNone/>
            </a:pPr>
            <a:r>
              <a:rPr lang="tr-TR" sz="1600" i="1" dirty="0" smtClean="0"/>
              <a:t>	Borçlunun kusurlu hareketi (kasıt ya da ihmali) nedeniyle ifa imkânsız hale gelmiştir. Bu durumda borçlu, alacaklının borcun ifa edilmemesinden doğan zararını ödemelidir. Örneğin emanet ettiği bir mal çalınmışsa, 3. Şahıs veya doğa tarafından tahrip edilmişse (sel, yangın…)veya söz konusu malın ithali yasaklanmışsa, fabrika üretimi durdurmuşsa meydana gelen ifa imkânsızlığı nedeniyle bedelini ve mahrum kalmadan doğan diğer zararları ödemelidir.</a:t>
            </a:r>
          </a:p>
          <a:p>
            <a:pPr marL="0" indent="0" algn="just">
              <a:buNone/>
            </a:pPr>
            <a:endParaRPr lang="tr-TR" sz="1600" i="1" dirty="0" smtClean="0"/>
          </a:p>
          <a:p>
            <a:pPr marL="0" indent="0" algn="just">
              <a:buNone/>
            </a:pPr>
            <a:r>
              <a:rPr lang="tr-TR" sz="1600" i="1" dirty="0" smtClean="0"/>
              <a:t>	</a:t>
            </a:r>
            <a:r>
              <a:rPr lang="tr-TR" sz="1600" b="1" i="1" dirty="0" smtClean="0"/>
              <a:t>3.4.2.	Borcun Gereği Gibi İfa Edilmemesi</a:t>
            </a:r>
          </a:p>
          <a:p>
            <a:pPr marL="0" indent="0" algn="just">
              <a:buNone/>
            </a:pPr>
            <a:r>
              <a:rPr lang="tr-TR" sz="1600" i="1" dirty="0" smtClean="0"/>
              <a:t>	Borçlu borcunu yerine getirmiş fakat borç gereği gibi ifa edilmemişse borçlu, alacaklının borcu gereği gibi ifa edilmemesinden doğan zararını ödemekle yükümlüdür. Örneğin verilen sulu benzin motorun durmasına neden olmuştur, bozuk yemek zehirlenmeye neden olmuştur, ameliyat yapılırken aletler gereği gibi dezenfekte olmamıştır. Bu nedenlerle alacaklının zarara uğraması halinde borcun gereği gibi ifa edilmemesi ve bundan doğan zarar söz konusudur. Alacaklı borca uygun olmayan ifayı reddetmek ve borcun gereği gibi ifasını istemek hakkına sahiptir.</a:t>
            </a:r>
          </a:p>
          <a:p>
            <a:pPr marL="0" indent="0" algn="just">
              <a:buNone/>
            </a:pPr>
            <a:endParaRPr lang="tr-TR" sz="1600" i="1"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869160"/>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8148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323528" y="980728"/>
            <a:ext cx="8229600" cy="5040560"/>
          </a:xfrm>
        </p:spPr>
        <p:txBody>
          <a:bodyPr>
            <a:normAutofit fontScale="92500" lnSpcReduction="20000"/>
          </a:bodyPr>
          <a:lstStyle/>
          <a:p>
            <a:pPr marL="0" indent="0" algn="just">
              <a:buNone/>
            </a:pPr>
            <a:r>
              <a:rPr lang="tr-TR" sz="1600" i="1" dirty="0" smtClean="0"/>
              <a:t>	</a:t>
            </a:r>
            <a:r>
              <a:rPr lang="tr-TR" sz="1600" b="1" i="1" dirty="0" smtClean="0"/>
              <a:t>3.4.3.	Borçlunun Temerrüdü</a:t>
            </a:r>
          </a:p>
          <a:p>
            <a:pPr marL="0" indent="0" algn="just">
              <a:buNone/>
            </a:pPr>
            <a:r>
              <a:rPr lang="tr-TR" sz="1600" i="1" dirty="0" smtClean="0"/>
              <a:t>	Bazı hallerde alacaklı ifayı kabule hazırdır ve ifa mümkündür. Ancak borçlu ifadan kaçınır. Buna borçlunun temerrüdü (direnmesi) denir. Borçlunun direngen olması için gerçekleşmesi gereken Şartlar Şunlardır;</a:t>
            </a:r>
          </a:p>
          <a:p>
            <a:pPr algn="just">
              <a:buFont typeface="Wingdings" panose="05000000000000000000" pitchFamily="2" charset="2"/>
              <a:buChar char="Ø"/>
            </a:pPr>
            <a:r>
              <a:rPr lang="tr-TR" sz="1600" i="1" dirty="0" smtClean="0"/>
              <a:t>	İfa zamanı gelmiş olmalıdır.</a:t>
            </a:r>
          </a:p>
          <a:p>
            <a:pPr algn="just">
              <a:buFont typeface="Wingdings" panose="05000000000000000000" pitchFamily="2" charset="2"/>
              <a:buChar char="Ø"/>
            </a:pPr>
            <a:r>
              <a:rPr lang="tr-TR" sz="1600" i="1" dirty="0" smtClean="0"/>
              <a:t>	Borç ifa edilmemiş bulunmalıdır.</a:t>
            </a:r>
          </a:p>
          <a:p>
            <a:pPr algn="just">
              <a:buFont typeface="Wingdings" panose="05000000000000000000" pitchFamily="2" charset="2"/>
              <a:buChar char="Ø"/>
            </a:pPr>
            <a:r>
              <a:rPr lang="tr-TR" sz="1600" i="1" dirty="0" smtClean="0"/>
              <a:t>	Alacaklı ifayı beklediği konusunda borçluyu sözle veya yazıyla uyarmalıdır</a:t>
            </a:r>
          </a:p>
          <a:p>
            <a:pPr marL="0" indent="0" algn="just">
              <a:buNone/>
            </a:pPr>
            <a:endParaRPr lang="tr-TR" sz="1600" i="1" dirty="0" smtClean="0"/>
          </a:p>
          <a:p>
            <a:pPr marL="0" indent="0" algn="just">
              <a:buNone/>
            </a:pPr>
            <a:r>
              <a:rPr lang="tr-TR" sz="1600" i="1" dirty="0" smtClean="0"/>
              <a:t>	Borçlunun temerrüdünün hukuki sonuçları,</a:t>
            </a:r>
          </a:p>
          <a:p>
            <a:pPr algn="just">
              <a:buFont typeface="Wingdings" panose="05000000000000000000" pitchFamily="2" charset="2"/>
              <a:buChar char="Ø"/>
            </a:pPr>
            <a:r>
              <a:rPr lang="tr-TR" sz="1600" i="1" dirty="0" smtClean="0"/>
              <a:t>	Alacaklı, borçludan borcu ifasını isteme hakkına sahip olmakta devam eder. İfa davası açarak ve icra takibine girişerek ifayı zorla sağlayabilir.</a:t>
            </a:r>
          </a:p>
          <a:p>
            <a:pPr algn="just">
              <a:buFont typeface="Wingdings" panose="05000000000000000000" pitchFamily="2" charset="2"/>
              <a:buChar char="Ø"/>
            </a:pPr>
            <a:r>
              <a:rPr lang="tr-TR" sz="1600" i="1" dirty="0" smtClean="0"/>
              <a:t>	Alacaklı, ifanın gecikmesi yüzünden uğradığı zararların ödenmesini de borçludan isteyebilir. Alacaklı hem ifayı, hem de ona ek olarak gecikmenin doğurduğu zararların ödenmesini isteme hakkına sahiptir.</a:t>
            </a:r>
          </a:p>
          <a:p>
            <a:pPr algn="just">
              <a:buFont typeface="Wingdings" panose="05000000000000000000" pitchFamily="2" charset="2"/>
              <a:buChar char="Ø"/>
            </a:pPr>
            <a:r>
              <a:rPr lang="tr-TR" sz="1600" i="1" dirty="0" smtClean="0"/>
              <a:t>	Edim, bir miktar paranın ödenmesi ise borçlunun temerrüdün başlangıcından itibaren temerrüt faizi ödenmesi gerekir.</a:t>
            </a:r>
          </a:p>
          <a:p>
            <a:pPr algn="just">
              <a:buFont typeface="Wingdings" panose="05000000000000000000" pitchFamily="2" charset="2"/>
              <a:buChar char="Ø"/>
            </a:pPr>
            <a:r>
              <a:rPr lang="tr-TR" sz="1600" i="1" dirty="0" smtClean="0"/>
              <a:t>	Alacaklı, aynen ifadan vazgeçerek ifa edilmemeden doğan zararın tazmin edilmesini isteyebilir. Özellikle gecikme nedeni ile aynen ifanın artık beklenen faydayı sağlamayacağı hallerde durum böyledir. Örneğin ders yılı başında yayınevine siparişi verilen kitaplar zamanında gelmemişse aynen ifayı değil, tazminatı gerektirir.</a:t>
            </a:r>
          </a:p>
          <a:p>
            <a:pPr algn="just">
              <a:buFont typeface="Wingdings" panose="05000000000000000000" pitchFamily="2" charset="2"/>
              <a:buChar char="Ø"/>
            </a:pPr>
            <a:endParaRPr lang="tr-TR" sz="1600" i="1" dirty="0" smtClean="0"/>
          </a:p>
          <a:p>
            <a:pPr algn="just">
              <a:buFont typeface="Wingdings" panose="05000000000000000000" pitchFamily="2" charset="2"/>
              <a:buChar char="Ø"/>
            </a:pPr>
            <a:r>
              <a:rPr lang="tr-TR" sz="1600" i="1" dirty="0" smtClean="0"/>
              <a:t>	Ayrıca yanlış Şeyin ifası da ifa etmeme gibidir. Örneğin sipariş verilen kitaplar yerine başka kitaplar gönderilmiş olması halinde ifa yoktur.</a:t>
            </a:r>
          </a:p>
          <a:p>
            <a:pPr marL="0" indent="0" algn="just">
              <a:buNone/>
            </a:pPr>
            <a:endParaRPr lang="tr-TR" sz="1600" i="1"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7272" y="44625"/>
            <a:ext cx="2619375"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654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0" indent="0">
              <a:buNone/>
            </a:pPr>
            <a:endParaRPr lang="tr-TR" dirty="0" smtClean="0"/>
          </a:p>
          <a:p>
            <a:pPr marL="0" indent="0">
              <a:buNone/>
            </a:pPr>
            <a:endParaRPr lang="tr-TR" dirty="0"/>
          </a:p>
          <a:p>
            <a:pPr marL="0" indent="0">
              <a:buNone/>
            </a:pPr>
            <a:r>
              <a:rPr lang="tr-TR" sz="1600" i="1" dirty="0" smtClean="0"/>
              <a:t>	</a:t>
            </a:r>
            <a:r>
              <a:rPr lang="tr-TR" sz="1600" b="1" i="1" dirty="0" smtClean="0"/>
              <a:t>3.5.	Borçların Sona Ermesi</a:t>
            </a:r>
          </a:p>
          <a:p>
            <a:pPr marL="0" indent="0">
              <a:buNone/>
            </a:pPr>
            <a:endParaRPr lang="tr-TR" sz="1600" i="1" dirty="0" smtClean="0"/>
          </a:p>
          <a:p>
            <a:pPr marL="0" indent="0">
              <a:buNone/>
            </a:pPr>
            <a:r>
              <a:rPr lang="tr-TR" sz="1600" i="1" dirty="0" smtClean="0"/>
              <a:t>	Borcun sona ermesi, hem borç ilişkisinin ortadan kalkmasını, hem de mevcut borç ilişkisinden doğmuş olan tek bir borcun sona ermesini ifade eder. Bir borç ilişkisi sadece tek bir borçtan ibaretse borcun ortadan kalkmasıyla tüm borç ilişkisi sona ermiş olacaktır. Eğer bir borç ilişkisinde birden çok borç ilişkisi doğmuşsa, tek bir borcun ortadan kalkması, Borç ilişkisini ortadan kaldırmayacak, borç ilişkisi teker teker sona ermedikçe devam edecektir. Bu nedenle borcu sona erdiren haller incelenecektir.</a:t>
            </a:r>
          </a:p>
          <a:p>
            <a:pPr marL="0" indent="0">
              <a:buNone/>
            </a:pPr>
            <a:endParaRPr lang="tr-TR" sz="1600" i="1" dirty="0" smtClean="0"/>
          </a:p>
          <a:p>
            <a:pPr marL="0" indent="0">
              <a:buNone/>
            </a:pPr>
            <a:endParaRPr lang="tr-TR" sz="1600" i="1"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60648"/>
            <a:ext cx="7032625" cy="230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555525"/>
            <a:ext cx="26765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3304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endParaRPr lang="tr-TR" dirty="0"/>
          </a:p>
        </p:txBody>
      </p:sp>
      <p:sp>
        <p:nvSpPr>
          <p:cNvPr id="3" name="İçerik Yer Tutucusu 2"/>
          <p:cNvSpPr>
            <a:spLocks noGrp="1"/>
          </p:cNvSpPr>
          <p:nvPr>
            <p:ph idx="1"/>
          </p:nvPr>
        </p:nvSpPr>
        <p:spPr>
          <a:xfrm>
            <a:off x="457200" y="1052736"/>
            <a:ext cx="8229600" cy="5073427"/>
          </a:xfrm>
        </p:spPr>
        <p:txBody>
          <a:bodyPr>
            <a:normAutofit fontScale="92500"/>
          </a:bodyPr>
          <a:lstStyle/>
          <a:p>
            <a:pPr marL="0" indent="0" algn="just">
              <a:buNone/>
            </a:pPr>
            <a:r>
              <a:rPr lang="tr-TR" sz="1600" b="1" i="1" dirty="0" smtClean="0"/>
              <a:t>	3.5.1.İfa</a:t>
            </a:r>
          </a:p>
          <a:p>
            <a:pPr marL="0" indent="0" algn="just">
              <a:buNone/>
            </a:pPr>
            <a:endParaRPr lang="tr-TR" sz="1600" i="1" dirty="0" smtClean="0"/>
          </a:p>
          <a:p>
            <a:pPr marL="0" indent="0" algn="just">
              <a:buNone/>
            </a:pPr>
            <a:r>
              <a:rPr lang="tr-TR" sz="1600" i="1" dirty="0" smtClean="0"/>
              <a:t>	Borcun yerine getirilmesiyle borç kalkar. Yeter ki zamanında ve sözleşmeye   uygun</a:t>
            </a:r>
          </a:p>
          <a:p>
            <a:pPr marL="0" indent="0" algn="just">
              <a:buNone/>
            </a:pPr>
            <a:r>
              <a:rPr lang="tr-TR" sz="1600" i="1" dirty="0" smtClean="0"/>
              <a:t>Olsun.</a:t>
            </a:r>
          </a:p>
          <a:p>
            <a:pPr marL="0" indent="0" algn="just">
              <a:buNone/>
            </a:pPr>
            <a:endParaRPr lang="tr-TR" sz="1600" i="1" dirty="0" smtClean="0"/>
          </a:p>
          <a:p>
            <a:pPr marL="0" indent="0" algn="just">
              <a:buNone/>
            </a:pPr>
            <a:r>
              <a:rPr lang="tr-TR" sz="1600" b="1" i="1" dirty="0" smtClean="0"/>
              <a:t>	3.5.2.İbra</a:t>
            </a:r>
          </a:p>
          <a:p>
            <a:pPr marL="0" indent="0" algn="just">
              <a:buNone/>
            </a:pPr>
            <a:endParaRPr lang="tr-TR" sz="1600" i="1" dirty="0" smtClean="0"/>
          </a:p>
          <a:p>
            <a:pPr marL="0" indent="0" algn="just">
              <a:buNone/>
            </a:pPr>
            <a:r>
              <a:rPr lang="tr-TR" sz="1600" i="1" dirty="0" smtClean="0"/>
              <a:t>	Alacaklı ile borçlunun, bir alacağın tümünü veya bir bölümünü ortadan kaldırmak için yaptıkları sözleşmedir. Alacaklı hakkından vazgeçer, borçlu edimi yerine getirme borcundan kurtulur. Örneğin bir bakkal kendisine borcu çok olan bir müşterisine yardım etmek için borçlarını silebilir.</a:t>
            </a:r>
          </a:p>
          <a:p>
            <a:pPr marL="0" indent="0" algn="just">
              <a:buNone/>
            </a:pPr>
            <a:endParaRPr lang="tr-TR" sz="1600" i="1" dirty="0" smtClean="0"/>
          </a:p>
          <a:p>
            <a:pPr marL="0" indent="0" algn="just">
              <a:buNone/>
            </a:pPr>
            <a:r>
              <a:rPr lang="tr-TR" sz="1600" i="1" dirty="0" smtClean="0"/>
              <a:t>	</a:t>
            </a:r>
            <a:r>
              <a:rPr lang="tr-TR" sz="1600" b="1" i="1" dirty="0" smtClean="0"/>
              <a:t>3.5.3.	Yenileme (Tecdit)</a:t>
            </a:r>
          </a:p>
          <a:p>
            <a:pPr marL="0" indent="0" algn="just">
              <a:buNone/>
            </a:pPr>
            <a:r>
              <a:rPr lang="tr-TR" sz="1600" i="1" dirty="0" smtClean="0"/>
              <a:t>	Alacaklı ve borçlunun anlaşarak borca yeni bir Şekil vermesiyle eski Şekliyle borç sona ermiş ve buna karşılık yeni bir borç doğmuş olur. Yenileme halinde borçlu, yeni bir borç meydana getirmek suretiyle –edimini yerine getirmeksizin-mevcut borcundan kurtulur. Örneğin Yılma ile Yiğit arasındaki alım-satım sözleşmesi uyarınca Yiğit, satın aldığı malın bedeli olarak </a:t>
            </a:r>
            <a:r>
              <a:rPr lang="tr-TR" sz="1600" i="1" dirty="0" err="1" smtClean="0"/>
              <a:t>Yılmaz‟a</a:t>
            </a:r>
            <a:r>
              <a:rPr lang="tr-TR" sz="1600" i="1" dirty="0" smtClean="0"/>
              <a:t> 300 TL ödeyecektir. Taraflar bir yenileme anlaşmasıyla </a:t>
            </a:r>
            <a:r>
              <a:rPr lang="tr-TR" sz="1600" i="1" dirty="0" err="1" smtClean="0"/>
              <a:t>Yiğit‟in</a:t>
            </a:r>
            <a:r>
              <a:rPr lang="tr-TR" sz="1600" i="1" dirty="0" smtClean="0"/>
              <a:t> 330 </a:t>
            </a:r>
            <a:r>
              <a:rPr lang="tr-TR" sz="1600" i="1" dirty="0" err="1" smtClean="0"/>
              <a:t>YTL‟lik</a:t>
            </a:r>
            <a:r>
              <a:rPr lang="tr-TR" sz="1600" i="1" dirty="0" smtClean="0"/>
              <a:t> borcuna karşılık borcunun sona ermesini, onun yerine elbise dikme borcu altına girmesini </a:t>
            </a:r>
            <a:r>
              <a:rPr lang="tr-TR" sz="1600" i="1" dirty="0" err="1" smtClean="0"/>
              <a:t>karalaştırmışlarsa</a:t>
            </a:r>
            <a:r>
              <a:rPr lang="tr-TR" sz="1600" i="1" dirty="0" smtClean="0"/>
              <a:t> bu yenilemede borç ilişkisinin tarafları aynı kalmakta, fakat yeni bir borcun oluşmasıyla eski borç sona ermektedir.</a:t>
            </a:r>
          </a:p>
          <a:p>
            <a:pPr marL="0" indent="0" algn="just">
              <a:buNone/>
            </a:pPr>
            <a:endParaRPr lang="tr-TR" sz="1600" i="1"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16633"/>
            <a:ext cx="2619375"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3148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3.5.4.	Alacaklı ve Borçlu Sıfatlarının birleşmesi</a:t>
            </a:r>
          </a:p>
          <a:p>
            <a:pPr marL="0" indent="0" algn="just">
              <a:buNone/>
            </a:pPr>
            <a:r>
              <a:rPr lang="tr-TR" sz="1600" i="1" dirty="0" smtClean="0"/>
              <a:t>	Borçtan bahsedebilmek için alacaklı ve borçlunun ayrı kişiler olması gerekir. Başta böyle iken sonradan alacaklı aynı zamanda borçlu ya da borçlu aynı  zamanda  alacaklı haline gelirse borç sona erer. Örneğin alacaklının, borçlunun ölümü ile onun mirasçısı olması veya bir işletmenin bütün aktif pasifiyle devir alması ve devir alanın, devir aldığı işletmeye borcu olması, alacaklı ile borçlu sıfatlarının aynı kişide birleşmesine neden olur.</a:t>
            </a:r>
          </a:p>
          <a:p>
            <a:pPr marL="0" indent="0" algn="just">
              <a:buNone/>
            </a:pPr>
            <a:endParaRPr lang="tr-TR" sz="1600" i="1" dirty="0" smtClean="0"/>
          </a:p>
          <a:p>
            <a:pPr marL="0" indent="0" algn="just">
              <a:buNone/>
            </a:pPr>
            <a:r>
              <a:rPr lang="tr-TR" sz="1600" i="1" dirty="0" smtClean="0"/>
              <a:t>	</a:t>
            </a:r>
            <a:r>
              <a:rPr lang="tr-TR" sz="1600" b="1" i="1" dirty="0" smtClean="0"/>
              <a:t>3.5.5.	Kusursuz İmkânsızlık</a:t>
            </a:r>
          </a:p>
          <a:p>
            <a:pPr marL="0" indent="0" algn="just">
              <a:buNone/>
            </a:pPr>
            <a:r>
              <a:rPr lang="tr-TR" sz="1600" i="1" dirty="0" smtClean="0"/>
              <a:t>	Borcun ifasının borçlunun kusuru olmaksızın imkânsız olması hallerinde borç sona erer. İmkânsızlık, sözleşme yapıldıktan sonra ortaya çıkmışsa sonucu budur.  Örneğin </a:t>
            </a:r>
            <a:r>
              <a:rPr lang="tr-TR" sz="1600" i="1" dirty="0" err="1" smtClean="0"/>
              <a:t>Tarık‟ın</a:t>
            </a:r>
            <a:r>
              <a:rPr lang="tr-TR" sz="1600" i="1" dirty="0" smtClean="0"/>
              <a:t> </a:t>
            </a:r>
            <a:r>
              <a:rPr lang="tr-TR" sz="1600" i="1" dirty="0" err="1" smtClean="0"/>
              <a:t>Ceyda‟ya</a:t>
            </a:r>
            <a:r>
              <a:rPr lang="tr-TR" sz="1600" i="1" dirty="0" smtClean="0"/>
              <a:t> kiraladığı ev </a:t>
            </a:r>
            <a:r>
              <a:rPr lang="tr-TR" sz="1600" i="1" dirty="0" err="1" smtClean="0"/>
              <a:t>Tarık‟ın</a:t>
            </a:r>
            <a:r>
              <a:rPr lang="tr-TR" sz="1600" i="1" dirty="0" smtClean="0"/>
              <a:t> kusuru olmaksızın yanmışsa, Tarık borcundan kurtulur. Fakat </a:t>
            </a:r>
            <a:r>
              <a:rPr lang="tr-TR" sz="1600" i="1" dirty="0" err="1" smtClean="0"/>
              <a:t>Ceyda‟dan</a:t>
            </a:r>
            <a:r>
              <a:rPr lang="tr-TR" sz="1600" i="1" dirty="0" smtClean="0"/>
              <a:t> kira karşılığını isteyemez, daha önce peşin olarak almışsa, sebepsiz zenginleşme kurallarına göre geri verir.</a:t>
            </a:r>
          </a:p>
          <a:p>
            <a:pPr marL="0" indent="0" algn="just">
              <a:buNone/>
            </a:pPr>
            <a:r>
              <a:rPr lang="tr-TR" sz="1600" i="1" dirty="0" smtClean="0"/>
              <a:t>	Buna karşılık borç zaten önceden imkânsızsa ve sözleşmeye konu olmuşsa sözleşme baştan geçersizdir. Örneğin Marsa seyahat amacıyla yapılan sözleşme baştan imkânsızlık nedeni ile (Şimdilik) geçersizdir.</a:t>
            </a:r>
          </a:p>
          <a:p>
            <a:pPr marL="0" indent="0" algn="just">
              <a:buNone/>
            </a:pPr>
            <a:endParaRPr lang="tr-TR" sz="1600" i="1"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88640"/>
            <a:ext cx="296227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04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İki veya daha çok kişi arasında var olan ve bir taraf öbür tarafa karşı bir şey yapmak veya yapmamak veya bir Şey vermekle yükümlü kılan hukuk ilişkisine “borç ilişkisi “ denir.</a:t>
            </a:r>
          </a:p>
          <a:p>
            <a:pPr marL="0" indent="0" algn="just">
              <a:buNone/>
            </a:pPr>
            <a:r>
              <a:rPr lang="tr-TR" sz="1600" i="1" dirty="0" smtClean="0"/>
              <a:t>Üç unsurdan oluşur; borçlu, alacaklı, edim.</a:t>
            </a:r>
          </a:p>
          <a:p>
            <a:pPr marL="0" indent="0" algn="just">
              <a:buNone/>
            </a:pPr>
            <a:r>
              <a:rPr lang="tr-TR" sz="1600" i="1" dirty="0" smtClean="0"/>
              <a:t>Borç ilişkisi kendiliğinden ortaya çıkmaz. İlişkiyi doğuran hukuki bir sebep bulunmalıdır. Borç ilişkisini doğuran sebebe borcun kaynakları denir. Bunlar;</a:t>
            </a:r>
          </a:p>
          <a:p>
            <a:pPr algn="just">
              <a:buFont typeface="Wingdings" panose="05000000000000000000" pitchFamily="2" charset="2"/>
              <a:buChar char="Ø"/>
            </a:pPr>
            <a:r>
              <a:rPr lang="tr-TR" sz="1600" i="1" dirty="0" smtClean="0"/>
              <a:t>	Sözleşme,</a:t>
            </a:r>
          </a:p>
          <a:p>
            <a:pPr algn="just">
              <a:buFont typeface="Wingdings" panose="05000000000000000000" pitchFamily="2" charset="2"/>
              <a:buChar char="Ø"/>
            </a:pPr>
            <a:r>
              <a:rPr lang="tr-TR" sz="1600" i="1" dirty="0" smtClean="0"/>
              <a:t>	Haksız eylem,</a:t>
            </a:r>
          </a:p>
          <a:p>
            <a:pPr algn="just">
              <a:buFont typeface="Wingdings" panose="05000000000000000000" pitchFamily="2" charset="2"/>
              <a:buChar char="Ø"/>
            </a:pPr>
            <a:r>
              <a:rPr lang="tr-TR" sz="1600" i="1" dirty="0" smtClean="0"/>
              <a:t>	Sebepsiz mal edinmedir.</a:t>
            </a:r>
          </a:p>
          <a:p>
            <a:pPr marL="0" indent="0" algn="just">
              <a:buNone/>
            </a:pPr>
            <a:endParaRPr lang="tr-TR" sz="1600" i="1" dirty="0" smtClean="0"/>
          </a:p>
          <a:p>
            <a:pPr marL="0" indent="0" algn="just">
              <a:buNone/>
            </a:pPr>
            <a:endParaRPr lang="tr-TR" sz="16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8863" y="4077072"/>
            <a:ext cx="4486275"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88640"/>
            <a:ext cx="3038475"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9637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06090"/>
          </a:xfrm>
        </p:spPr>
        <p:txBody>
          <a:bodyPr>
            <a:normAutofit fontScale="90000"/>
          </a:bodyPr>
          <a:lstStyle/>
          <a:p>
            <a:endParaRPr lang="tr-TR" dirty="0"/>
          </a:p>
        </p:txBody>
      </p:sp>
      <p:sp>
        <p:nvSpPr>
          <p:cNvPr id="3" name="İçerik Yer Tutucusu 2"/>
          <p:cNvSpPr>
            <a:spLocks noGrp="1"/>
          </p:cNvSpPr>
          <p:nvPr>
            <p:ph idx="1"/>
          </p:nvPr>
        </p:nvSpPr>
        <p:spPr/>
        <p:txBody>
          <a:bodyPr>
            <a:normAutofit lnSpcReduction="10000"/>
          </a:bodyPr>
          <a:lstStyle/>
          <a:p>
            <a:pPr marL="0" indent="0" algn="just">
              <a:buNone/>
            </a:pPr>
            <a:r>
              <a:rPr lang="tr-TR" sz="1600" i="1" dirty="0" smtClean="0"/>
              <a:t>	</a:t>
            </a:r>
            <a:r>
              <a:rPr lang="tr-TR" sz="1600" b="1" i="1" dirty="0" smtClean="0"/>
              <a:t>3.5.6.Takas</a:t>
            </a:r>
          </a:p>
          <a:p>
            <a:pPr marL="0" indent="0" algn="just">
              <a:buNone/>
            </a:pPr>
            <a:r>
              <a:rPr lang="tr-TR" sz="1600" i="1" dirty="0" smtClean="0"/>
              <a:t>	İki kişi arasındaki aynı cinsten karşılıklı borçların, bunlardan birinin tek taraflı beyanıyla sona erdirilmesidir. Örneğin Doğan bir kira sözleşmesi nedeni ile </a:t>
            </a:r>
            <a:r>
              <a:rPr lang="tr-TR" sz="1600" i="1" dirty="0" err="1" smtClean="0"/>
              <a:t>Gül‟e</a:t>
            </a:r>
            <a:r>
              <a:rPr lang="tr-TR" sz="1600" i="1" dirty="0" smtClean="0"/>
              <a:t> 600 YTL borçlu ise, buna karşılık Gül de satın aldığı televizyon sebebi ile </a:t>
            </a:r>
            <a:r>
              <a:rPr lang="tr-TR" sz="1600" i="1" dirty="0" err="1" smtClean="0"/>
              <a:t>Doğan‟a</a:t>
            </a:r>
            <a:r>
              <a:rPr lang="tr-TR" sz="1600" i="1" dirty="0" smtClean="0"/>
              <a:t> 700 YTL ödeyecekse, </a:t>
            </a:r>
            <a:r>
              <a:rPr lang="tr-TR" sz="1600" i="1" dirty="0" err="1" smtClean="0"/>
              <a:t>Doğan‟ın</a:t>
            </a:r>
            <a:r>
              <a:rPr lang="tr-TR" sz="1600" i="1" dirty="0" smtClean="0"/>
              <a:t> veya </a:t>
            </a:r>
            <a:r>
              <a:rPr lang="tr-TR" sz="1600" i="1" dirty="0" err="1" smtClean="0"/>
              <a:t>Gül‟ün</a:t>
            </a:r>
            <a:r>
              <a:rPr lang="tr-TR" sz="1600" i="1" dirty="0" smtClean="0"/>
              <a:t> takas beyanı ile (borcunu alacağı ile takas etmesi) her iki borç, borçlardan az olanın tutarında sona erer. Takastan sonra Gül </a:t>
            </a:r>
            <a:r>
              <a:rPr lang="tr-TR" sz="1600" i="1" dirty="0" err="1" smtClean="0"/>
              <a:t>Doğan‟a</a:t>
            </a:r>
            <a:r>
              <a:rPr lang="tr-TR" sz="1600" i="1" dirty="0" smtClean="0"/>
              <a:t> 100 YTL borçlu kalır.</a:t>
            </a:r>
          </a:p>
          <a:p>
            <a:pPr marL="0" indent="0" algn="just">
              <a:buNone/>
            </a:pPr>
            <a:r>
              <a:rPr lang="tr-TR" sz="1600" i="1" dirty="0" smtClean="0"/>
              <a:t>	</a:t>
            </a:r>
          </a:p>
          <a:p>
            <a:pPr marL="0" indent="0" algn="just">
              <a:buNone/>
            </a:pPr>
            <a:endParaRPr lang="tr-TR" sz="1600" i="1" dirty="0" smtClean="0"/>
          </a:p>
          <a:p>
            <a:pPr marL="0" indent="0" algn="just">
              <a:buNone/>
            </a:pPr>
            <a:r>
              <a:rPr lang="tr-TR" sz="1600" i="1" dirty="0" smtClean="0"/>
              <a:t>	Takasın söz konusu olabilmesi için başlıca dört Şartın gerçekleşmiş bulunması zorunludur:</a:t>
            </a:r>
          </a:p>
          <a:p>
            <a:pPr algn="just">
              <a:buFont typeface="Wingdings" panose="05000000000000000000" pitchFamily="2" charset="2"/>
              <a:buChar char="Ø"/>
            </a:pPr>
            <a:r>
              <a:rPr lang="tr-TR" sz="1600" i="1" dirty="0" smtClean="0"/>
              <a:t>	Borçların karşılıklı olması; takasta bulunacak olan iki kişi birbirlerine karşı hem alacaklı hem de borçlu olmalıdır.</a:t>
            </a:r>
          </a:p>
          <a:p>
            <a:pPr algn="just">
              <a:buFont typeface="Wingdings" panose="05000000000000000000" pitchFamily="2" charset="2"/>
              <a:buChar char="Ø"/>
            </a:pPr>
            <a:r>
              <a:rPr lang="tr-TR" sz="1600" i="1" dirty="0" smtClean="0"/>
              <a:t>	Borçların benzer olması; takas birbirine tamamen benzeyen iki borç arasında olur.</a:t>
            </a:r>
          </a:p>
          <a:p>
            <a:pPr algn="just">
              <a:buFont typeface="Wingdings" panose="05000000000000000000" pitchFamily="2" charset="2"/>
              <a:buChar char="Ø"/>
            </a:pPr>
            <a:r>
              <a:rPr lang="tr-TR" sz="1600" i="1" dirty="0" smtClean="0"/>
              <a:t>	Borçların müeccel olması; takasın mümkün olabilmesi için, karşılıklı ve birbirine benzer olan iki borcun da müeccel olması gerekir.</a:t>
            </a:r>
          </a:p>
          <a:p>
            <a:pPr algn="just">
              <a:buFont typeface="Wingdings" panose="05000000000000000000" pitchFamily="2" charset="2"/>
              <a:buChar char="Ø"/>
            </a:pPr>
            <a:r>
              <a:rPr lang="tr-TR" sz="1600" i="1" dirty="0" smtClean="0"/>
              <a:t>	Takas açıklamasında bulunulmuş olması; borçlulardan birinin takas açıklamasında bulunmuş olması gerekir. Takas açıklaması tek taraflı bir işlem olup Şekle tabi değildir.</a:t>
            </a:r>
          </a:p>
          <a:p>
            <a:pPr marL="0" indent="0" algn="just">
              <a:buNone/>
            </a:pPr>
            <a:endParaRPr lang="tr-TR" sz="1600" i="1" dirty="0" smtClean="0"/>
          </a:p>
          <a:p>
            <a:pPr marL="0" indent="0" algn="just">
              <a:buNone/>
            </a:pPr>
            <a:endParaRPr lang="tr-TR" sz="1600" i="1"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32656"/>
            <a:ext cx="32099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2423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endParaRPr lang="tr-TR" dirty="0"/>
          </a:p>
        </p:txBody>
      </p:sp>
      <p:sp>
        <p:nvSpPr>
          <p:cNvPr id="3" name="İçerik Yer Tutucusu 2"/>
          <p:cNvSpPr>
            <a:spLocks noGrp="1"/>
          </p:cNvSpPr>
          <p:nvPr>
            <p:ph idx="1"/>
          </p:nvPr>
        </p:nvSpPr>
        <p:spPr>
          <a:xfrm>
            <a:off x="457200" y="620688"/>
            <a:ext cx="8229600" cy="5505475"/>
          </a:xfrm>
        </p:spPr>
        <p:txBody>
          <a:bodyPr>
            <a:normAutofit fontScale="92500" lnSpcReduction="20000"/>
          </a:bodyPr>
          <a:lstStyle/>
          <a:p>
            <a:pPr marL="0" indent="0" algn="just">
              <a:buNone/>
            </a:pPr>
            <a:r>
              <a:rPr lang="tr-TR" sz="1600" i="1" dirty="0" smtClean="0"/>
              <a:t>	</a:t>
            </a:r>
            <a:r>
              <a:rPr lang="tr-TR" sz="1600" b="1" i="1" dirty="0" smtClean="0"/>
              <a:t>3.5.7.	Zaman aşımı</a:t>
            </a:r>
          </a:p>
          <a:p>
            <a:pPr marL="0" indent="0" algn="just">
              <a:buNone/>
            </a:pPr>
            <a:r>
              <a:rPr lang="tr-TR" sz="1600" i="1" dirty="0" smtClean="0"/>
              <a:t>	Belli bir süre içinde hakkını talep etmemiş bulunan alacaklının, alacağını dava yoluyla elde etme olanağını kaybetmesidir. Bir borcun (aynı zamanda alacağın) zaman aşımına uğraması için aşağıdaki Şartların gerçekleşmesi gerekir:</a:t>
            </a:r>
          </a:p>
          <a:p>
            <a:pPr algn="just">
              <a:buFont typeface="Wingdings" panose="05000000000000000000" pitchFamily="2" charset="2"/>
              <a:buChar char="Ø"/>
            </a:pPr>
            <a:r>
              <a:rPr lang="tr-TR" sz="1600" i="1" dirty="0" smtClean="0"/>
              <a:t>	Borcun müeccel olması, alacaklının borçludan edimin ifasını talep veya dava edebileceği anın gelmiş olması gerekir. Kural olarak tüm borçlar zaman aşımına uğrar. Aciz vesikasına (icra-iflas hukuku) bağlanmış borçlar ve bir taşınmaz rehini ile güvence altına alınmış olan borçlar zaman aşımına uğramayan borçlardır.</a:t>
            </a:r>
          </a:p>
          <a:p>
            <a:pPr algn="just">
              <a:buFont typeface="Wingdings" panose="05000000000000000000" pitchFamily="2" charset="2"/>
              <a:buChar char="Ø"/>
            </a:pPr>
            <a:endParaRPr lang="tr-TR" sz="1600" i="1" dirty="0" smtClean="0"/>
          </a:p>
          <a:p>
            <a:pPr algn="just">
              <a:buFont typeface="Wingdings" panose="05000000000000000000" pitchFamily="2" charset="2"/>
              <a:buChar char="Ø"/>
            </a:pPr>
            <a:r>
              <a:rPr lang="tr-TR" sz="1600" i="1" dirty="0" smtClean="0"/>
              <a:t>	Kanunun belirlediği sürenin geçmiş olması; müeccel bir borcun zaman aşımı, kanunun belirlemiş süresinin geçmiş olmasına bağlıdır. Zaman aşımı süreleri kural olarak borcun müeccel olduğu andan işlemeye başlar. Borçlar Kanunu çeşitli zaman aşımı süreleri belirlemiştir.</a:t>
            </a:r>
          </a:p>
          <a:p>
            <a:pPr marL="0" indent="0" algn="just">
              <a:buNone/>
            </a:pPr>
            <a:r>
              <a:rPr lang="tr-TR" sz="1600" i="1" dirty="0" smtClean="0"/>
              <a:t>•	On yıllık süre, genel süredir. Özel bir süre belirlenmemişse her alacak (borç) on yıllık zaman aşımı süresine tabidir, on yıl geçmekle zaman aşımına uğrar.</a:t>
            </a:r>
          </a:p>
          <a:p>
            <a:pPr marL="0" indent="0" algn="just">
              <a:buNone/>
            </a:pPr>
            <a:r>
              <a:rPr lang="tr-TR" sz="1600" i="1" dirty="0" smtClean="0"/>
              <a:t>•	Beş yıllık süre, Borçlar Kanunu bazı alacaklar için genel zaman aşımından daha kısa süre belirlemiştir.</a:t>
            </a:r>
          </a:p>
          <a:p>
            <a:pPr marL="0" indent="0" algn="just">
              <a:buNone/>
            </a:pPr>
            <a:r>
              <a:rPr lang="tr-TR" sz="1600" i="1" dirty="0" smtClean="0"/>
              <a:t>o	Kira ile sermaye faizleri ve belli zamanlarda ifası gerekli edimler,</a:t>
            </a:r>
          </a:p>
          <a:p>
            <a:pPr marL="0" indent="0" algn="just">
              <a:buNone/>
            </a:pPr>
            <a:r>
              <a:rPr lang="tr-TR" sz="1600" i="1" dirty="0" smtClean="0"/>
              <a:t>o	Erzak bedeli, nafaka, otel-lokanta giderlerine ilişkin alacaklar,</a:t>
            </a:r>
          </a:p>
          <a:p>
            <a:pPr marL="0" indent="0" algn="just">
              <a:buNone/>
            </a:pPr>
            <a:r>
              <a:rPr lang="tr-TR" sz="1600" i="1" dirty="0" smtClean="0"/>
              <a:t>o	Sanatkâr ve esnafın emeklerinin karşılığı, perakendecilerin sattıkları malların parası, noterlerin mesleki hizmet karşılığı, başkalarının yanında çalışan kimseler, hizmetçi ve işçilerin ücret alacağı,</a:t>
            </a:r>
          </a:p>
          <a:p>
            <a:pPr marL="0" indent="0" algn="just">
              <a:buNone/>
            </a:pPr>
            <a:r>
              <a:rPr lang="tr-TR" sz="1600" i="1" dirty="0" smtClean="0"/>
              <a:t>o	Ticari olsun olmasın bir Şirket sözleşmesine dayanan ve ortaklar – Şirket arasında açılmış bulunan bütün davalar ile vekâlet komisyon, acentelik ticari tellallık sözleşmesinden doğan tüm davalar.</a:t>
            </a:r>
          </a:p>
          <a:p>
            <a:pPr marL="0" indent="0" algn="just">
              <a:buNone/>
            </a:pPr>
            <a:r>
              <a:rPr lang="tr-TR" sz="1600" i="1" dirty="0" smtClean="0"/>
              <a:t>•	Diğer süreler, bir yıllık süreye, haksız fiillerden doğan alacaklar ile sebepsiz zenginleşmeden doğan alacakları; altı aylık süre için </a:t>
            </a:r>
            <a:r>
              <a:rPr lang="tr-TR" sz="1600" i="1" dirty="0" err="1" smtClean="0"/>
              <a:t>karz</a:t>
            </a:r>
            <a:r>
              <a:rPr lang="tr-TR" sz="1600" i="1" dirty="0" smtClean="0"/>
              <a:t>(ödünç) sözleşmesinden doğan alacak haklarını örnek gösterebiliriz.</a:t>
            </a:r>
          </a:p>
          <a:p>
            <a:pPr marL="0" indent="0" algn="just">
              <a:buNone/>
            </a:pPr>
            <a:endParaRPr lang="tr-TR" sz="1600" i="1" dirty="0" smtClean="0"/>
          </a:p>
          <a:p>
            <a:pPr marL="0" indent="0" algn="just">
              <a:buNone/>
            </a:pPr>
            <a:endParaRPr lang="tr-TR" sz="1600" i="1"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99392"/>
            <a:ext cx="3388221" cy="90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0648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algn="just">
              <a:buFont typeface="Wingdings" panose="05000000000000000000" pitchFamily="2" charset="2"/>
              <a:buChar char="Ø"/>
            </a:pPr>
            <a:r>
              <a:rPr lang="tr-TR" sz="1600" i="1" dirty="0" smtClean="0"/>
              <a:t>	Zaman aşımının durmamış olması, kanunda sayılan sebeplerden birinin varlığı halinde, zaman aşımı süresinin işlemeye başlamaması ve başlamışsa bu sebep ortadan kalkıncaya kadar durarak devam etmemesi demektir. Zaman aşımını durduran sebebin ortadan kalkmasından itibaren süre, durmuş olduğu yerden tekrar işlemeye devam eder. Örneğin, on yıllık zaman aşımı süresi işlemeye başladıktan iki yıl sonra alacaklı ile borçlu evlenmiş olsunlar. Evlilik sürdükçe zaman aşımı süresi olduğu noktada durur. Taraflar boşanırsa, sürenin geri kalan 8 yılı işlemeye başlar.</a:t>
            </a:r>
          </a:p>
          <a:p>
            <a:pPr marL="0" indent="0" algn="just">
              <a:buNone/>
            </a:pPr>
            <a:r>
              <a:rPr lang="tr-TR" sz="1600" i="1" dirty="0" smtClean="0"/>
              <a:t>	Hangi sebeplerden zaman aşımının duracağı aşağıda  belirtilmiştir:</a:t>
            </a:r>
          </a:p>
          <a:p>
            <a:pPr marL="0" indent="0" algn="just">
              <a:buNone/>
            </a:pPr>
            <a:r>
              <a:rPr lang="tr-TR" sz="1600" i="1" dirty="0" smtClean="0"/>
              <a:t>•	Velayet devam ettiği sürece çocukların baba ve analarına karşı alacakları hakkında,</a:t>
            </a:r>
          </a:p>
          <a:p>
            <a:pPr marL="0" indent="0" algn="just">
              <a:buNone/>
            </a:pPr>
            <a:r>
              <a:rPr lang="tr-TR" sz="1600" i="1" dirty="0" smtClean="0"/>
              <a:t>•	Vesayet devam ettikçe vesayet altında bulunanların vasi ve vesayet dairelerinden olan alacakları,</a:t>
            </a:r>
          </a:p>
          <a:p>
            <a:pPr marL="0" indent="0" algn="just">
              <a:buNone/>
            </a:pPr>
            <a:r>
              <a:rPr lang="tr-TR" sz="1600" i="1" dirty="0" smtClean="0"/>
              <a:t>•	Evliliğin devam ettiği sürece karı kocadan birinin diğerinden olan alacağı,</a:t>
            </a:r>
          </a:p>
          <a:p>
            <a:pPr marL="0" indent="0" algn="just">
              <a:buNone/>
            </a:pPr>
            <a:r>
              <a:rPr lang="tr-TR" sz="1600" i="1" dirty="0" smtClean="0"/>
              <a:t>•	Hizmet sözleşmesi devam ettiği sürece işçilerin istihdam edenden alacakları,</a:t>
            </a:r>
          </a:p>
          <a:p>
            <a:pPr marL="0" indent="0" algn="just">
              <a:buNone/>
            </a:pPr>
            <a:r>
              <a:rPr lang="tr-TR" sz="1600" i="1" dirty="0" smtClean="0"/>
              <a:t>•	Borçlu, alacak üzerine intifa hakkına sahip olduğu sürece,</a:t>
            </a:r>
          </a:p>
          <a:p>
            <a:pPr marL="0" indent="0" algn="just">
              <a:buNone/>
            </a:pPr>
            <a:r>
              <a:rPr lang="tr-TR" sz="1600" i="1" dirty="0" smtClean="0"/>
              <a:t>•	Alacağın Türk mahkemelerinde ileri sürülmesi mümkün olmadığı sürece zaman aşımı işlemez veya işlemeye başlamışsa durur.</a:t>
            </a:r>
          </a:p>
          <a:p>
            <a:pPr marL="0" indent="0" algn="just">
              <a:buNone/>
            </a:pPr>
            <a:endParaRPr lang="tr-TR" sz="1600" i="1"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1" y="188640"/>
            <a:ext cx="2934668"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962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pPr algn="just">
              <a:buFont typeface="Wingdings" panose="05000000000000000000" pitchFamily="2" charset="2"/>
              <a:buChar char="Ø"/>
            </a:pPr>
            <a:r>
              <a:rPr lang="tr-TR" sz="1600" i="1" dirty="0" smtClean="0"/>
              <a:t>	Zaman aşımının kesilmemiş olması, kanunda sayılan sebeplerden birinin gerçekleşmesi halinde, zaman aşımı süresinin o ana kadar işlemiş olan kısmının ortadan kalkması ve sürenin baştan, sıfırdan itibaren yeniden işlemeye başlaması demektir. Zaman aşımının durmasında o ana kadar işlemiş olan süre saklı kalırken, kesilmede işlemiş olan süre tamamen yok olmakta ve süre baştan itibaren yeniden işlemeye başlamaktadır. Borçlar Kanunu zaman aşımının kesilme hallerini belirtmiştir:</a:t>
            </a:r>
          </a:p>
          <a:p>
            <a:pPr marL="0" indent="0" algn="just">
              <a:buNone/>
            </a:pPr>
            <a:r>
              <a:rPr lang="tr-TR" sz="1600" i="1" dirty="0" smtClean="0"/>
              <a:t>•	Borçlu borcu kabul ettiği; özellikle faiz, bir miktar para, rehin, kefil verdiği takdirde,</a:t>
            </a:r>
          </a:p>
          <a:p>
            <a:pPr marL="0" indent="0" algn="just">
              <a:buNone/>
            </a:pPr>
            <a:r>
              <a:rPr lang="tr-TR" sz="1600" i="1" dirty="0" smtClean="0"/>
              <a:t>•	Alacaklı dava veya icra takibat iflas masasına müdahale eylediği takdirde zaman aşımı kesilmiş olur.</a:t>
            </a:r>
          </a:p>
          <a:p>
            <a:pPr marL="0" indent="0" algn="just">
              <a:buNone/>
            </a:pPr>
            <a:r>
              <a:rPr lang="tr-TR" sz="1600" i="1" dirty="0" smtClean="0"/>
              <a:t>	Zaman aşımı </a:t>
            </a:r>
            <a:r>
              <a:rPr lang="tr-TR" sz="1600" i="1" dirty="0" err="1" smtClean="0"/>
              <a:t>müteselsilen</a:t>
            </a:r>
            <a:r>
              <a:rPr lang="tr-TR" sz="1600" i="1" dirty="0" smtClean="0"/>
              <a:t> (zincirleme) borçlu olanlardan birine karşı kesilmişse, diğerlerine karşı da kesilmiş olur. Aynı Şekilde borçluya karşı kesilmiş olan zaman aşımı kefile karşı da kesilmiş olur.</a:t>
            </a:r>
          </a:p>
          <a:p>
            <a:pPr marL="0" indent="0" algn="just">
              <a:buNone/>
            </a:pPr>
            <a:r>
              <a:rPr lang="tr-TR" sz="1600" i="1" dirty="0" smtClean="0"/>
              <a:t>	Zaman aşımının alacaklı yönünden hükmü, onun alacağını borçludan talep ve hakkını kaybetmesi Şeklinde ortaya çıkar. Borçlu zaman aşımından yararlanarak borcu ödemekten kaçınma imkânını elde eder.</a:t>
            </a:r>
          </a:p>
          <a:p>
            <a:pPr marL="0" indent="0" algn="just">
              <a:buNone/>
            </a:pPr>
            <a:endParaRPr lang="tr-TR" sz="1600" i="1" dirty="0" smtClean="0"/>
          </a:p>
          <a:p>
            <a:pPr marL="0" indent="0" algn="just">
              <a:buNone/>
            </a:pPr>
            <a:r>
              <a:rPr lang="tr-TR" sz="1600" i="1" dirty="0" smtClean="0"/>
              <a:t>	Asıl alacağın zamanaşımına uğraması halinde, ona bağlı </a:t>
            </a:r>
            <a:r>
              <a:rPr lang="tr-TR" sz="1600" i="1" dirty="0" err="1" smtClean="0"/>
              <a:t>fer‟i</a:t>
            </a:r>
            <a:r>
              <a:rPr lang="tr-TR" sz="1600" i="1" dirty="0" smtClean="0"/>
              <a:t> (yan) haklar, örneğin faiz cezai Şartta zaman aşımına uğrar.</a:t>
            </a:r>
          </a:p>
          <a:p>
            <a:pPr marL="0" indent="0" algn="just">
              <a:buNone/>
            </a:pPr>
            <a:endParaRPr lang="tr-TR" sz="1600" i="1" dirty="0" smtClean="0"/>
          </a:p>
          <a:p>
            <a:pPr marL="0" indent="0" algn="just">
              <a:buNone/>
            </a:pPr>
            <a:endParaRPr lang="tr-TR" sz="1600" i="1"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0960"/>
            <a:ext cx="2901305" cy="12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97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a:bodyPr>
          <a:lstStyle/>
          <a:p>
            <a:pPr marL="0" indent="0" algn="just">
              <a:buNone/>
            </a:pPr>
            <a:endParaRPr lang="tr-TR" sz="1600" i="1" dirty="0" smtClean="0"/>
          </a:p>
          <a:p>
            <a:pPr marL="0" indent="0" algn="just">
              <a:buNone/>
            </a:pPr>
            <a:r>
              <a:rPr lang="tr-TR" sz="1600" i="1" dirty="0" smtClean="0"/>
              <a:t>	</a:t>
            </a:r>
            <a:r>
              <a:rPr lang="tr-TR" sz="1600" b="1" i="1" dirty="0" smtClean="0"/>
              <a:t>4.BORÇ İLİŞKİSİNDE ÖZEL DURUMLAR</a:t>
            </a:r>
          </a:p>
          <a:p>
            <a:pPr marL="0" indent="0" algn="just">
              <a:buNone/>
            </a:pPr>
            <a:r>
              <a:rPr lang="tr-TR" sz="1600" i="1" dirty="0" smtClean="0"/>
              <a:t>	Borçlar Kanununda, borçların nevileri başlığı altında, borç ilişkilerinde ortaya çıkabilecek bir kısım özel durumlar düzenlenmiş bulunmaktadır. Borçlar Kanunun bu bölümünde sırasıyla;</a:t>
            </a:r>
          </a:p>
          <a:p>
            <a:pPr algn="just">
              <a:buFont typeface="Wingdings" panose="05000000000000000000" pitchFamily="2" charset="2"/>
              <a:buChar char="Ø"/>
            </a:pPr>
            <a:r>
              <a:rPr lang="tr-TR" sz="1600" i="1" dirty="0" smtClean="0"/>
              <a:t>	Müteselsil borçlar,</a:t>
            </a:r>
          </a:p>
          <a:p>
            <a:pPr algn="just">
              <a:buFont typeface="Wingdings" panose="05000000000000000000" pitchFamily="2" charset="2"/>
              <a:buChar char="Ø"/>
            </a:pPr>
            <a:r>
              <a:rPr lang="tr-TR" sz="1600" i="1" dirty="0" smtClean="0"/>
              <a:t>	Şarta bağlı borçlar,</a:t>
            </a:r>
          </a:p>
          <a:p>
            <a:pPr algn="just">
              <a:buFont typeface="Wingdings" panose="05000000000000000000" pitchFamily="2" charset="2"/>
              <a:buChar char="Ø"/>
            </a:pPr>
            <a:r>
              <a:rPr lang="tr-TR" sz="1600" i="1" dirty="0" smtClean="0"/>
              <a:t>	Pey akçesi,</a:t>
            </a:r>
          </a:p>
          <a:p>
            <a:pPr algn="just">
              <a:buFont typeface="Wingdings" panose="05000000000000000000" pitchFamily="2" charset="2"/>
              <a:buChar char="Ø"/>
            </a:pPr>
            <a:r>
              <a:rPr lang="tr-TR" sz="1600" i="1" dirty="0" smtClean="0"/>
              <a:t>	Pişmanlık akçesi,</a:t>
            </a:r>
          </a:p>
          <a:p>
            <a:pPr algn="just">
              <a:buFont typeface="Wingdings" panose="05000000000000000000" pitchFamily="2" charset="2"/>
              <a:buChar char="Ø"/>
            </a:pPr>
            <a:r>
              <a:rPr lang="tr-TR" sz="1600" i="1" dirty="0" smtClean="0"/>
              <a:t>	Ücret alıkoyma,</a:t>
            </a:r>
          </a:p>
          <a:p>
            <a:pPr algn="just">
              <a:buFont typeface="Wingdings" panose="05000000000000000000" pitchFamily="2" charset="2"/>
              <a:buChar char="Ø"/>
            </a:pPr>
            <a:r>
              <a:rPr lang="tr-TR" sz="1600" i="1" dirty="0" smtClean="0"/>
              <a:t>	Cezai Şart yer almaktadır.</a:t>
            </a:r>
          </a:p>
          <a:p>
            <a:pPr marL="0" indent="0" algn="just">
              <a:buNone/>
            </a:pPr>
            <a:endParaRPr lang="tr-TR" sz="1600" i="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492896"/>
            <a:ext cx="338437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16633"/>
            <a:ext cx="2943225"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308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74042"/>
          </a:xfrm>
        </p:spPr>
        <p:txBody>
          <a:bodyPr>
            <a:normAutofit fontScale="90000"/>
          </a:bodyPr>
          <a:lstStyle/>
          <a:p>
            <a:endParaRPr lang="tr-TR" dirty="0"/>
          </a:p>
        </p:txBody>
      </p:sp>
      <p:sp>
        <p:nvSpPr>
          <p:cNvPr id="3" name="İçerik Yer Tutucusu 2"/>
          <p:cNvSpPr>
            <a:spLocks noGrp="1"/>
          </p:cNvSpPr>
          <p:nvPr>
            <p:ph idx="1"/>
          </p:nvPr>
        </p:nvSpPr>
        <p:spPr>
          <a:xfrm>
            <a:off x="457200" y="692696"/>
            <a:ext cx="8229600" cy="5433467"/>
          </a:xfrm>
        </p:spPr>
        <p:txBody>
          <a:bodyPr>
            <a:normAutofit fontScale="92500" lnSpcReduction="20000"/>
          </a:bodyPr>
          <a:lstStyle/>
          <a:p>
            <a:pPr marL="0" indent="0" algn="just">
              <a:buNone/>
            </a:pPr>
            <a:r>
              <a:rPr lang="tr-TR" sz="1600" i="1" dirty="0" smtClean="0"/>
              <a:t>	</a:t>
            </a:r>
            <a:r>
              <a:rPr lang="tr-TR" sz="1600" b="1" i="1" dirty="0" smtClean="0"/>
              <a:t>4.1.	Müteselsil Borçlar</a:t>
            </a:r>
          </a:p>
          <a:p>
            <a:pPr marL="0" indent="0" algn="just">
              <a:buNone/>
            </a:pPr>
            <a:r>
              <a:rPr lang="tr-TR" sz="1600" i="1" dirty="0" smtClean="0"/>
              <a:t>	Birden çok borçlusu olan bir borcun tümünün, borçlulardan herhangi birinden istenebilmesi ve borçlulardan her birinin de borcun tümünü yerine getirmekten sorumlu olması halinde, o borca müteselsil borç denir. Müteselsil borçlulukta, her borçlu borcun tamamından alacaklıya karşı sorumludur. Böyle bir borcun borçlularının sorumluluğu, borcun tümü ödeninceye kadar sürer. Borçlulardan biri, payına düşenden daha çoğunu ödeyemeyeceğini ileri süremez ve önce diğerine başvur diyemez. Payına düşenden daha çoğunu (ya da tamamını) ödeyen borçlu, öteki borçlulara başvurarak bunu istemeye hak kazanır. Öteki müteselsil borçlular da alacaklıya karşı kendiliğinden borçtan kurtulurlar. Diğer müteselsil borçlulardan her biri, ödemede bulunan borçluya karşı ancak kendi payı ile sorumludur.</a:t>
            </a:r>
          </a:p>
          <a:p>
            <a:pPr marL="0" indent="0" algn="just">
              <a:buNone/>
            </a:pPr>
            <a:r>
              <a:rPr lang="tr-TR" sz="1600" i="1" dirty="0" smtClean="0"/>
              <a:t>	Müteselsil borcun alacaklısı alacağını, borçlulardan birinden veya hepsinden isteyebilir. Örneğin B,C ve D, </a:t>
            </a:r>
            <a:r>
              <a:rPr lang="tr-TR" sz="1600" i="1" dirty="0" err="1" smtClean="0"/>
              <a:t>Alp‟e</a:t>
            </a:r>
            <a:r>
              <a:rPr lang="tr-TR" sz="1600" i="1" dirty="0" smtClean="0"/>
              <a:t> müteselsil olarak 1000YTL borçlanmışlardır. Alp dilerse hepsine karşı, dilerse </a:t>
            </a:r>
            <a:r>
              <a:rPr lang="tr-TR" sz="1600" i="1" dirty="0" err="1" smtClean="0"/>
              <a:t>B‟ye</a:t>
            </a:r>
            <a:r>
              <a:rPr lang="tr-TR" sz="1600" i="1" dirty="0" smtClean="0"/>
              <a:t> karşı ve C ile </a:t>
            </a:r>
            <a:r>
              <a:rPr lang="tr-TR" sz="1600" i="1" dirty="0" err="1" smtClean="0"/>
              <a:t>D‟ye</a:t>
            </a:r>
            <a:r>
              <a:rPr lang="tr-TR" sz="1600" i="1" dirty="0" smtClean="0"/>
              <a:t> karşı dava açabilir, icra takibine girişebilir.</a:t>
            </a:r>
          </a:p>
          <a:p>
            <a:pPr marL="0" indent="0" algn="just">
              <a:buNone/>
            </a:pPr>
            <a:r>
              <a:rPr lang="tr-TR" sz="1600" i="1" dirty="0" smtClean="0"/>
              <a:t>	Borçluların müteselsil (dayanışmalı) olarak sorumluğu, borçlulardan her birinin müteselsil olarak sorumlu olmayı açıkça kabul etmelerinden doğabileceği gibi, birtakım borçlarda kanun hükmüyle de ortaya çıkabilir. Örneğin Osman ile İlhan borçlanırken, birlikte ve müteselsil olarak borçlandığını gösteren kelimeler kullanıp imza ederlerse, kendi iradeleri ile müteselsil sorumluluğu kabul etmiş olurlar. İlhan ile Osman bono denilen senet çeşidini birlikte imza ederek borçlanırlarsa, açıkça müteselsil olmayı kabul etmiş olmasalar bile, Ticaret Kanunun ilgili kuralları gereği müteselsil borçlu durumundadırlar.</a:t>
            </a:r>
          </a:p>
          <a:p>
            <a:pPr marL="0" indent="0" algn="just">
              <a:buNone/>
            </a:pPr>
            <a:endParaRPr lang="tr-TR" sz="1600" i="1" dirty="0" smtClean="0"/>
          </a:p>
          <a:p>
            <a:pPr marL="0" indent="0" algn="just">
              <a:buNone/>
            </a:pPr>
            <a:r>
              <a:rPr lang="tr-TR" sz="1600" i="1" dirty="0" smtClean="0"/>
              <a:t>	Birden çok alacaklının varlığı halinde, alacaklılardan her birinin borcun tümünün ifasını diğerlerinden izin almadan isteyebilmesi, ancak alacaklılardan birine ifada bulunan borçlunun, bütün alacaklılara karşı borçtan kurtulması söz konusudur.</a:t>
            </a:r>
          </a:p>
          <a:p>
            <a:pPr marL="0" indent="0" algn="just">
              <a:buNone/>
            </a:pPr>
            <a:r>
              <a:rPr lang="tr-TR" sz="1600" i="1" dirty="0" smtClean="0"/>
              <a:t>	Bütün bu açıklamalar kefalet yoluyla borçlu olanlar için de geçerlidir. Adi kefalette alacaklı önce borçluya, sonra tahsil edilmeyen kısım için kefile başvurabilir. Buna karşılık müteselsil kefalette alacaklı ister borçluya ister kefile başvurur.</a:t>
            </a:r>
          </a:p>
          <a:p>
            <a:pPr marL="0" indent="0" algn="just">
              <a:buNone/>
            </a:pPr>
            <a:endParaRPr lang="tr-TR" sz="1600" i="1" dirty="0"/>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5661248"/>
            <a:ext cx="2286000" cy="93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2786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836712"/>
            <a:ext cx="8229600" cy="5289451"/>
          </a:xfrm>
        </p:spPr>
        <p:txBody>
          <a:bodyPr>
            <a:normAutofit fontScale="85000" lnSpcReduction="20000"/>
          </a:bodyPr>
          <a:lstStyle/>
          <a:p>
            <a:pPr marL="0" indent="0" algn="just">
              <a:buNone/>
            </a:pPr>
            <a:r>
              <a:rPr lang="tr-TR" sz="1600" i="1" dirty="0" smtClean="0"/>
              <a:t>	</a:t>
            </a:r>
            <a:r>
              <a:rPr lang="tr-TR" sz="1600" b="1" i="1" dirty="0" smtClean="0"/>
              <a:t>4.2.	Şarta Bağlı Borçlar</a:t>
            </a:r>
          </a:p>
          <a:p>
            <a:pPr marL="0" indent="0" algn="just">
              <a:buNone/>
            </a:pPr>
            <a:r>
              <a:rPr lang="tr-TR" sz="1600" i="1" dirty="0" smtClean="0"/>
              <a:t>	Şart, ileride gerçekleşip gerçekleşmeyeceği önceden belli olmayan bir olaydır. Hukuki işlemler, hukuki sonuçlar doğurur. Örneğin sözleşme yapılınca bunun türüne göre taraflar </a:t>
            </a:r>
            <a:r>
              <a:rPr lang="tr-TR" sz="1600" i="1" dirty="0" err="1" smtClean="0"/>
              <a:t>arasıda</a:t>
            </a:r>
            <a:r>
              <a:rPr lang="tr-TR" sz="1600" i="1" dirty="0" smtClean="0"/>
              <a:t> borç ilişkisi ortaya çıkar.</a:t>
            </a:r>
          </a:p>
          <a:p>
            <a:pPr marL="0" indent="0" algn="just">
              <a:buNone/>
            </a:pPr>
            <a:r>
              <a:rPr lang="tr-TR" sz="1600" i="1" dirty="0" smtClean="0"/>
              <a:t>	Şarta bağlı borçlarda işlemin hukuki sonuçları ileride meydana geleceği Şüpheli bir olaya bağlanmış olmalıdır. Hangi tarihte gerçekleşeceği bilinmese dahi, hukuki sonuçları (ölüm gibi), meydana geleceği Şüphesiz bir olaya bağlanmış borçlarda Şart değil ecel=vade söz konusudur.</a:t>
            </a:r>
          </a:p>
          <a:p>
            <a:pPr marL="0" indent="0" algn="just">
              <a:buNone/>
            </a:pPr>
            <a:r>
              <a:rPr lang="tr-TR" sz="1600" i="1" dirty="0" smtClean="0"/>
              <a:t>	Şartın gerçekleşmesi, tarafların iradelerine, dış olaylara veya 3. Şahsın iradesine bağlı olabilir. Örneğin, haziran döneminde sınavlara girersen (tarafların iradesi), kar yağarsa, altın fiyatları…(irade dışı olay) ,evlenirsen (3. Şahsın iradesi) gibi.</a:t>
            </a:r>
          </a:p>
          <a:p>
            <a:pPr marL="0" indent="0" algn="just">
              <a:buNone/>
            </a:pPr>
            <a:r>
              <a:rPr lang="tr-TR" sz="1600" i="1" dirty="0" smtClean="0"/>
              <a:t>	Kural olarak bütün işlemler, sözleşmeler Şarta bağlı yapılabilir. Aile, miras ve eşya hukukuna ilişkin işlemler Şarta bağlanamaz, bağlanırsa  geçersizdir.</a:t>
            </a:r>
          </a:p>
          <a:p>
            <a:pPr marL="0" indent="0" algn="just">
              <a:buNone/>
            </a:pPr>
            <a:r>
              <a:rPr lang="tr-TR" sz="1600" i="1" dirty="0" smtClean="0"/>
              <a:t>	Kanuna veya ahlaka aykırı eylemler Şart olarak konulamaz. Konulursa geçersiz olur. Örneğin bir kimsenin öldürülmesi, bir malın çalınması, bir kişiye hakaret edilmesi Şartına bağlı  sözleşmeler geçersizdir.</a:t>
            </a:r>
          </a:p>
          <a:p>
            <a:pPr marL="0" indent="0" algn="just">
              <a:buNone/>
            </a:pPr>
            <a:endParaRPr lang="tr-TR" sz="1600" i="1" dirty="0" smtClean="0"/>
          </a:p>
          <a:p>
            <a:pPr marL="0" indent="0" algn="just">
              <a:buNone/>
            </a:pPr>
            <a:r>
              <a:rPr lang="tr-TR" sz="1600" i="1" dirty="0" smtClean="0"/>
              <a:t>	</a:t>
            </a:r>
            <a:r>
              <a:rPr lang="tr-TR" sz="1600" b="1" i="1" dirty="0" smtClean="0"/>
              <a:t>Şartın iki türü vardır:</a:t>
            </a:r>
          </a:p>
          <a:p>
            <a:pPr marL="0" indent="0" algn="just">
              <a:buNone/>
            </a:pPr>
            <a:endParaRPr lang="tr-TR" sz="1600" i="1" dirty="0" smtClean="0"/>
          </a:p>
          <a:p>
            <a:pPr algn="just">
              <a:buFont typeface="Wingdings" panose="05000000000000000000" pitchFamily="2" charset="2"/>
              <a:buChar char="Ø"/>
            </a:pPr>
            <a:r>
              <a:rPr lang="tr-TR" sz="1600" b="1" i="1" dirty="0" smtClean="0"/>
              <a:t>	Erteleyici Şart; </a:t>
            </a:r>
            <a:r>
              <a:rPr lang="tr-TR" sz="1600" i="1" dirty="0" smtClean="0"/>
              <a:t>bir hukuki işlemin hukuki sonuç doğurması, gelecekte gerçekleşip gerçekleşmeyeceği önceden belli olmayan bir olaya bağlanmış ise bu olay erteleyici Şart olarak nitelenir. İşlem tamam olur fakat hukuki sonucun doğması için Şartın gerçekleşmesi gerekir. Örneğin Musa, Deren sınıfı geçtiği takdirde ona bir bisiklet armağan etmeyi yükümlenmiş ise </a:t>
            </a:r>
            <a:r>
              <a:rPr lang="tr-TR" sz="1600" i="1" dirty="0" err="1" smtClean="0"/>
              <a:t>Musa‟nın</a:t>
            </a:r>
            <a:r>
              <a:rPr lang="tr-TR" sz="1600" i="1" dirty="0" smtClean="0"/>
              <a:t> bisiklet verme borcu erteleyici Şarta bağlanmıştır.</a:t>
            </a:r>
          </a:p>
          <a:p>
            <a:pPr algn="just">
              <a:buFont typeface="Wingdings" panose="05000000000000000000" pitchFamily="2" charset="2"/>
              <a:buChar char="Ø"/>
            </a:pPr>
            <a:r>
              <a:rPr lang="tr-TR" sz="1600" b="1" i="1" dirty="0" smtClean="0"/>
              <a:t>	Bozucu Şart; </a:t>
            </a:r>
            <a:r>
              <a:rPr lang="tr-TR" sz="1600" i="1" dirty="0" smtClean="0"/>
              <a:t>bir hukuki işlemin doğurduğu hukuki sonucun sona ermesi, gelecekte gerçekleşip gerçekleşmeyeceği önceden belli olmayan bir olaya bağlanmış ise bu olay, bozucu Şart olarak nitelenir. Örneğin Deren ile kiracısı Musa arasındaki sözleşmede, kiracı askere alındığı takdirde, bir yıllık sözleşme süresinin geçmesi beklenmeden sözleşmenin sona ereceği yazılı ise askere alınma olayı bozucu bir Şart olarak kabul edilmiş demektir.</a:t>
            </a:r>
          </a:p>
          <a:p>
            <a:pPr marL="0" indent="0" algn="just">
              <a:buNone/>
            </a:pPr>
            <a:endParaRPr lang="tr-TR" sz="1600" i="1"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88640"/>
            <a:ext cx="255270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5730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74042"/>
          </a:xfrm>
        </p:spPr>
        <p:txBody>
          <a:bodyPr>
            <a:normAutofit fontScale="90000"/>
          </a:bodyPr>
          <a:lstStyle/>
          <a:p>
            <a:endParaRPr lang="tr-TR" dirty="0"/>
          </a:p>
        </p:txBody>
      </p:sp>
      <p:sp>
        <p:nvSpPr>
          <p:cNvPr id="3" name="İçerik Yer Tutucusu 2"/>
          <p:cNvSpPr>
            <a:spLocks noGrp="1"/>
          </p:cNvSpPr>
          <p:nvPr>
            <p:ph idx="1"/>
          </p:nvPr>
        </p:nvSpPr>
        <p:spPr>
          <a:xfrm>
            <a:off x="457200" y="836712"/>
            <a:ext cx="8229600" cy="5289451"/>
          </a:xfrm>
        </p:spPr>
        <p:txBody>
          <a:bodyPr>
            <a:normAutofit fontScale="92500"/>
          </a:bodyPr>
          <a:lstStyle/>
          <a:p>
            <a:pPr marL="0" indent="0" algn="just">
              <a:buNone/>
            </a:pPr>
            <a:r>
              <a:rPr lang="tr-TR" sz="1600" i="1" dirty="0" smtClean="0"/>
              <a:t>	</a:t>
            </a:r>
            <a:r>
              <a:rPr lang="tr-TR" sz="1600" b="1" i="1" dirty="0" smtClean="0"/>
              <a:t>4.3.	Pey Akçesi</a:t>
            </a:r>
          </a:p>
          <a:p>
            <a:pPr marL="0" indent="0" algn="just">
              <a:buNone/>
            </a:pPr>
            <a:r>
              <a:rPr lang="tr-TR" sz="1600" i="1" dirty="0" smtClean="0"/>
              <a:t>	Pey akçesi; bir sözleşme yapılırken, taraflardan birinin diğer tarafa, sözleşme yapıldığına kanıt olmak üzere verdiği bir miktar paradır. Halk dilinde buna </a:t>
            </a:r>
            <a:r>
              <a:rPr lang="tr-TR" sz="1600" i="1" dirty="0" err="1" smtClean="0"/>
              <a:t>kapora</a:t>
            </a:r>
            <a:r>
              <a:rPr lang="tr-TR" sz="1600" i="1" dirty="0" smtClean="0"/>
              <a:t> denir. Başka türlü sözleşme veya adet yoksa pey akçesini alan, onu alacağına mahsup etmeyerek muhafaza eder. Örneğin bir kira sözleşmesi yapılınca kiracı daha eve taşınmadan kiralayana bir miktar para verir. Yurdumuzdaki adetlere göre kiralayan aldığı pey akçesini, ileride doğacak kira alacağına mahsup eder.</a:t>
            </a:r>
          </a:p>
          <a:p>
            <a:pPr marL="0" indent="0" algn="just">
              <a:buNone/>
            </a:pPr>
            <a:r>
              <a:rPr lang="tr-TR" sz="1600" i="1" dirty="0" smtClean="0"/>
              <a:t>Sözleşme herhangi nedenle geçerli olmazsa, alınan pay akçesinin sebepsiz zenginleşme kurallarına göre geri verilmesi gerekir.</a:t>
            </a:r>
          </a:p>
          <a:p>
            <a:pPr marL="0" indent="0" algn="just">
              <a:buNone/>
            </a:pPr>
            <a:r>
              <a:rPr lang="tr-TR" sz="1600" i="1" dirty="0" smtClean="0"/>
              <a:t>	</a:t>
            </a:r>
            <a:r>
              <a:rPr lang="tr-TR" sz="1600" b="1" i="1" dirty="0" smtClean="0"/>
              <a:t>4.4.	Pişmanlık (Cayma) Akçesi</a:t>
            </a:r>
          </a:p>
          <a:p>
            <a:pPr marL="0" indent="0" algn="just">
              <a:buNone/>
            </a:pPr>
            <a:r>
              <a:rPr lang="tr-TR" sz="1600" i="1" dirty="0" smtClean="0"/>
              <a:t>	Sözleşmenin yapıldığı sırada verilen, sözleşmeden cayabilmek için kararlaştırılmış bir tazminattır. Cayma akçesi kararlaştırılmışsa, taraflardan her biri sözleşmeden caymaya yetkili sayılır. Akçeyi (parayı) vermiş olan cayarsa verdiğini bırakır, almış olan cayarsa aldığının iki katını geri verir.</a:t>
            </a:r>
          </a:p>
          <a:p>
            <a:pPr marL="0" indent="0" algn="just">
              <a:buNone/>
            </a:pPr>
            <a:r>
              <a:rPr lang="tr-TR" sz="1600" i="1" dirty="0" smtClean="0"/>
              <a:t>	Cayma akçesi kararlaştırılan hallerde, sözleşmede aksi belirtilmedikçe, sözleşmeden cayan taraftan cayma akçesinden başka bir tazminat istenemez. Sözleşme ifa edilirse cayma akçesi geri verilir.</a:t>
            </a:r>
          </a:p>
          <a:p>
            <a:pPr marL="0" indent="0" algn="just">
              <a:buNone/>
            </a:pPr>
            <a:r>
              <a:rPr lang="tr-TR" sz="1600" i="1" dirty="0" smtClean="0"/>
              <a:t>	Pişmanlık akçesinin pey akçesinden farkı;</a:t>
            </a:r>
          </a:p>
          <a:p>
            <a:pPr marL="0" indent="0" algn="just">
              <a:buNone/>
            </a:pPr>
            <a:endParaRPr lang="tr-TR" sz="1600" i="1" dirty="0" smtClean="0"/>
          </a:p>
          <a:p>
            <a:pPr algn="just">
              <a:buFont typeface="Wingdings" panose="05000000000000000000" pitchFamily="2" charset="2"/>
              <a:buChar char="Ø"/>
            </a:pPr>
            <a:r>
              <a:rPr lang="tr-TR" sz="1600" i="1" dirty="0" smtClean="0"/>
              <a:t>	Pey akçesinde tarafların cayma hakkı yoktur.</a:t>
            </a:r>
          </a:p>
          <a:p>
            <a:pPr algn="just">
              <a:buFont typeface="Wingdings" panose="05000000000000000000" pitchFamily="2" charset="2"/>
              <a:buChar char="Ø"/>
            </a:pPr>
            <a:r>
              <a:rPr lang="tr-TR" sz="1600" i="1" dirty="0" smtClean="0"/>
              <a:t>	Pişmanlık akçesinde cayan taratan bu paranın üzerinde bir tazminat alma imkânı yoktur. Bu yönüyle borçluyu ifaya zorlayan bir uygulamadır. Çünkü caymak, tazminat ödemeyi gerektirmektedir.</a:t>
            </a:r>
          </a:p>
          <a:p>
            <a:pPr algn="just">
              <a:buFont typeface="Wingdings" panose="05000000000000000000" pitchFamily="2" charset="2"/>
              <a:buChar char="Ø"/>
            </a:pPr>
            <a:endParaRPr lang="tr-TR" sz="1600" i="1"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2940" y="0"/>
            <a:ext cx="2600325" cy="1124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232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74042"/>
          </a:xfrm>
        </p:spPr>
        <p:txBody>
          <a:bodyPr>
            <a:normAutofit fontScale="90000"/>
          </a:bodyPr>
          <a:lstStyle/>
          <a:p>
            <a:endParaRPr lang="tr-TR" dirty="0"/>
          </a:p>
        </p:txBody>
      </p:sp>
      <p:sp>
        <p:nvSpPr>
          <p:cNvPr id="3" name="İçerik Yer Tutucusu 2"/>
          <p:cNvSpPr>
            <a:spLocks noGrp="1"/>
          </p:cNvSpPr>
          <p:nvPr>
            <p:ph idx="1"/>
          </p:nvPr>
        </p:nvSpPr>
        <p:spPr>
          <a:xfrm>
            <a:off x="457200" y="980728"/>
            <a:ext cx="8229600" cy="5145435"/>
          </a:xfrm>
        </p:spPr>
        <p:txBody>
          <a:bodyPr>
            <a:normAutofit/>
          </a:bodyPr>
          <a:lstStyle/>
          <a:p>
            <a:pPr marL="0" indent="0" algn="just">
              <a:buNone/>
            </a:pPr>
            <a:r>
              <a:rPr lang="tr-TR" sz="1600" i="1" dirty="0" smtClean="0"/>
              <a:t>	</a:t>
            </a:r>
            <a:r>
              <a:rPr lang="tr-TR" sz="1600" b="1" i="1" dirty="0" smtClean="0"/>
              <a:t>4.5.	Ücret Alıkoyma</a:t>
            </a:r>
          </a:p>
          <a:p>
            <a:pPr marL="0" indent="0" algn="just">
              <a:buNone/>
            </a:pPr>
            <a:r>
              <a:rPr lang="tr-TR" sz="1600" i="1" dirty="0" smtClean="0"/>
              <a:t>	Bir hizmet sözleşmesinde, ücretin bir bölümü sözleşme uyarınca alıkonulmuşsa, sözleşmede aksine bir hüküm yer almadıkça, kesilen bu para işverenin muhtemel bir zararını karşılamak için alıkonulmuş sayılır. Böylece işçi ilerde bir zarara sebep olmazsa (iş ilişkisi sona erdiğinde )kesilen para kendisine geri verilir. Alıkonan para, sebep olunan zarardan az ise aradaki fark işçiye iade edilir. İşverenin zararı, kesilen paradan fazla ise işçi aradaki farkı öder.</a:t>
            </a:r>
          </a:p>
          <a:p>
            <a:pPr marL="0" indent="0" algn="just">
              <a:buNone/>
            </a:pPr>
            <a:r>
              <a:rPr lang="tr-TR" sz="1600" i="1" dirty="0" smtClean="0"/>
              <a:t>	</a:t>
            </a:r>
            <a:r>
              <a:rPr lang="tr-TR" sz="1600" b="1" i="1" dirty="0" smtClean="0"/>
              <a:t>4.6.	Cezai Şart</a:t>
            </a:r>
          </a:p>
          <a:p>
            <a:pPr marL="0" indent="0" algn="just">
              <a:buNone/>
            </a:pPr>
            <a:r>
              <a:rPr lang="tr-TR" sz="1600" i="1" dirty="0" smtClean="0"/>
              <a:t>	Cezai Şart, borcun hiç veya gereği gibi ifa edilmemesi halinde, borçlunun alacaklıya karşı yerine getirmeyi yüklendiği edimdir. Cezai Şart, asıl borcu doğuran sözleşme ile birlikte veya sonradan kararlaştırılabilir. Cezai Şartta yüklenen edim, genellikle bir miktar paradır. Örneğin damatlık takım elbisenin düğün gününe yetişmemesi halinde terzi 500YTL ödemeyi kabul etmiştir. İçinde hatıralar olan CD „</a:t>
            </a:r>
            <a:r>
              <a:rPr lang="tr-TR" sz="1600" i="1" dirty="0" err="1" smtClean="0"/>
              <a:t>yi</a:t>
            </a:r>
            <a:r>
              <a:rPr lang="tr-TR" sz="1600" i="1" dirty="0" smtClean="0"/>
              <a:t> çoğaltacak olan kimse asıl </a:t>
            </a:r>
            <a:r>
              <a:rPr lang="tr-TR" sz="1600" i="1" dirty="0" err="1" smtClean="0"/>
              <a:t>CD‟ye</a:t>
            </a:r>
            <a:r>
              <a:rPr lang="tr-TR" sz="1600" i="1" dirty="0" smtClean="0"/>
              <a:t> zarar vermesi halinde 1000 TL ödeyecektir. Ceza ödemesi baştan kararlaştırmış olabilir. Paradan başka bir edimde kararlaştırılabilir. Bu ödeme korkusu borçluyu, işini zamanında ve özenli yapmaya yöneltir.</a:t>
            </a:r>
          </a:p>
          <a:p>
            <a:pPr marL="0" indent="0" algn="just">
              <a:buNone/>
            </a:pPr>
            <a:endParaRPr lang="tr-TR" sz="1600" i="1" dirty="0" smtClean="0"/>
          </a:p>
          <a:p>
            <a:pPr marL="0" indent="0" algn="just">
              <a:buNone/>
            </a:pPr>
            <a:r>
              <a:rPr lang="tr-TR" sz="1600" i="1" dirty="0" smtClean="0"/>
              <a:t>	Cezai Şart asıl borca bağlı bir edimdir. Asıl borç Şekil noksanlığı, imkânsızlık, ehliyetsizlik, emredici kurallara veya Şahsiyet haklarına aykırılık gibi nedenlerle geçersiz ise, cezai Şart da geçersizdir.</a:t>
            </a:r>
            <a:endParaRPr lang="tr-TR" sz="1600" i="1"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0"/>
            <a:ext cx="3028950"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901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endParaRPr lang="tr-TR" dirty="0"/>
          </a:p>
        </p:txBody>
      </p:sp>
      <p:sp>
        <p:nvSpPr>
          <p:cNvPr id="3" name="İçerik Yer Tutucusu 2"/>
          <p:cNvSpPr>
            <a:spLocks noGrp="1"/>
          </p:cNvSpPr>
          <p:nvPr>
            <p:ph idx="1"/>
          </p:nvPr>
        </p:nvSpPr>
        <p:spPr>
          <a:xfrm>
            <a:off x="457200" y="1124744"/>
            <a:ext cx="8229600" cy="5001419"/>
          </a:xfrm>
        </p:spPr>
        <p:txBody>
          <a:bodyPr>
            <a:normAutofit fontScale="85000" lnSpcReduction="20000"/>
          </a:bodyPr>
          <a:lstStyle/>
          <a:p>
            <a:pPr marL="0" indent="0" algn="just">
              <a:buNone/>
            </a:pPr>
            <a:r>
              <a:rPr lang="tr-TR" sz="1600" i="1" dirty="0" smtClean="0"/>
              <a:t>	</a:t>
            </a:r>
            <a:r>
              <a:rPr lang="tr-TR" sz="1600" b="1" i="1" dirty="0" smtClean="0"/>
              <a:t>4.7.	Alacağın Temliki</a:t>
            </a:r>
          </a:p>
          <a:p>
            <a:pPr marL="0" indent="0" algn="just">
              <a:buNone/>
            </a:pPr>
            <a:r>
              <a:rPr lang="tr-TR" sz="1600" i="1" dirty="0" smtClean="0"/>
              <a:t>	Alacaklı borçlunun rızasını aramaksızın, alacağını üçüncü bir kişiye temlik edebilir(devredebilir). 	Alacağın temliki, alacaklı ile alacağın geçirileceği üçüncü kişi arasında yazılı biçimde yapılmalıdır.</a:t>
            </a:r>
          </a:p>
          <a:p>
            <a:pPr marL="0" indent="0" algn="just">
              <a:buNone/>
            </a:pPr>
            <a:endParaRPr lang="tr-TR" sz="1600" i="1" dirty="0" smtClean="0"/>
          </a:p>
          <a:p>
            <a:pPr marL="0" indent="0" algn="just">
              <a:buNone/>
            </a:pPr>
            <a:r>
              <a:rPr lang="tr-TR" sz="1600" i="1" dirty="0" smtClean="0"/>
              <a:t>Alacaklı Hakan	Borçlu Yılmaz</a:t>
            </a:r>
          </a:p>
          <a:p>
            <a:pPr marL="0" indent="0" algn="just">
              <a:buNone/>
            </a:pPr>
            <a:endParaRPr lang="tr-TR" sz="1600" i="1" dirty="0" smtClean="0"/>
          </a:p>
          <a:p>
            <a:pPr marL="0" indent="0" algn="just">
              <a:buNone/>
            </a:pPr>
            <a:r>
              <a:rPr lang="tr-TR" sz="1600" i="1" dirty="0" smtClean="0"/>
              <a:t>Hakan </a:t>
            </a:r>
            <a:r>
              <a:rPr lang="tr-TR" sz="1600" i="1" dirty="0" err="1" smtClean="0"/>
              <a:t>Yılma‟dan</a:t>
            </a:r>
            <a:r>
              <a:rPr lang="tr-TR" sz="1600" i="1" dirty="0" smtClean="0"/>
              <a:t> alacaklıdır.</a:t>
            </a:r>
          </a:p>
          <a:p>
            <a:pPr marL="0" indent="0" algn="just">
              <a:buNone/>
            </a:pPr>
            <a:endParaRPr lang="tr-TR" sz="1600" i="1" dirty="0" smtClean="0"/>
          </a:p>
          <a:p>
            <a:pPr marL="0" indent="0" algn="just">
              <a:buNone/>
            </a:pPr>
            <a:r>
              <a:rPr lang="tr-TR" sz="1600" i="1" dirty="0" smtClean="0"/>
              <a:t>Eski alacaklı Hakan		Borçlu Yılmaz</a:t>
            </a:r>
          </a:p>
          <a:p>
            <a:pPr marL="0" indent="0" algn="just">
              <a:buNone/>
            </a:pPr>
            <a:endParaRPr lang="tr-TR" sz="1600" i="1" dirty="0"/>
          </a:p>
          <a:p>
            <a:pPr marL="0" indent="0" algn="just">
              <a:buNone/>
            </a:pPr>
            <a:endParaRPr lang="tr-TR" sz="1600" i="1" dirty="0" smtClean="0"/>
          </a:p>
          <a:p>
            <a:pPr marL="0" indent="0" algn="just">
              <a:buNone/>
            </a:pPr>
            <a:r>
              <a:rPr lang="tr-TR" sz="1600" i="1" dirty="0"/>
              <a:t>	 </a:t>
            </a:r>
            <a:r>
              <a:rPr lang="tr-TR" sz="1600" i="1" dirty="0" smtClean="0"/>
              <a:t>              Yeni alacaklı Yiğit</a:t>
            </a:r>
          </a:p>
          <a:p>
            <a:pPr marL="0" indent="0" algn="just">
              <a:buNone/>
            </a:pPr>
            <a:r>
              <a:rPr lang="tr-TR" sz="1600" i="1" dirty="0" smtClean="0"/>
              <a:t>	Hakan alacağını Yiğit‟ e temlik edince yeni alacaklı Yiğit olmuştur.</a:t>
            </a:r>
          </a:p>
          <a:p>
            <a:pPr marL="0" indent="0" algn="just">
              <a:buNone/>
            </a:pPr>
            <a:r>
              <a:rPr lang="tr-TR" sz="1600" i="1" dirty="0" smtClean="0"/>
              <a:t>	Bazı alacaklar temlik yoluyla başkasına geçirilemez. Örneğin, işverenin işçisindeki hizmet alacağının temliki yasaktır. Alacağın temlikinin hükümleri;</a:t>
            </a:r>
          </a:p>
          <a:p>
            <a:pPr marL="0" indent="0" algn="just">
              <a:buNone/>
            </a:pPr>
            <a:endParaRPr lang="tr-TR" sz="1600" i="1" dirty="0" smtClean="0"/>
          </a:p>
          <a:p>
            <a:pPr algn="just">
              <a:buFont typeface="Wingdings" panose="05000000000000000000" pitchFamily="2" charset="2"/>
              <a:buChar char="Ø"/>
            </a:pPr>
            <a:r>
              <a:rPr lang="tr-TR" sz="1600" i="1" dirty="0" smtClean="0"/>
              <a:t>	Temlikten sonra eski alacaklının yerine, alacağın geçirildiği kişi geçer. Borçlunun borcunu artık ona ödemesi gerekir.</a:t>
            </a:r>
          </a:p>
          <a:p>
            <a:pPr algn="just">
              <a:buFont typeface="Wingdings" panose="05000000000000000000" pitchFamily="2" charset="2"/>
              <a:buChar char="Ø"/>
            </a:pPr>
            <a:r>
              <a:rPr lang="tr-TR" sz="1600" i="1" dirty="0" smtClean="0"/>
              <a:t>	Borçlu, alacaklının kim olduğunu kesinlikle bilecek durumda değilse hiçbirine ödeme yapmamalıdır.</a:t>
            </a:r>
          </a:p>
          <a:p>
            <a:pPr algn="just">
              <a:buFont typeface="Wingdings" panose="05000000000000000000" pitchFamily="2" charset="2"/>
              <a:buChar char="Ø"/>
            </a:pPr>
            <a:r>
              <a:rPr lang="tr-TR" sz="1600" i="1" dirty="0" smtClean="0"/>
              <a:t>	Temlik olunan alacağa bağlı yan haklar yeni alacaklıya geçer (faiz).</a:t>
            </a:r>
          </a:p>
          <a:p>
            <a:pPr algn="just">
              <a:buFont typeface="Wingdings" panose="05000000000000000000" pitchFamily="2" charset="2"/>
              <a:buChar char="Ø"/>
            </a:pPr>
            <a:r>
              <a:rPr lang="tr-TR" sz="1600" i="1" dirty="0" smtClean="0"/>
              <a:t>	Borçlu, temlikten önceki alacaklısına karşı ileri sürebileceği savunmaları yeni alacaklıya karşı da kullanabilir.</a:t>
            </a:r>
          </a:p>
          <a:p>
            <a:pPr algn="just">
              <a:buFont typeface="Wingdings" panose="05000000000000000000" pitchFamily="2" charset="2"/>
              <a:buChar char="Ø"/>
            </a:pPr>
            <a:r>
              <a:rPr lang="tr-TR" sz="1600" i="1" dirty="0" smtClean="0"/>
              <a:t>	Yeni alacaklı, var olan alacağı borçludan elde edemezse, temlik edene geri dönerek ondan isteyemez.</a:t>
            </a:r>
          </a:p>
          <a:p>
            <a:pPr marL="0" indent="0" algn="just">
              <a:buNone/>
            </a:pPr>
            <a:endParaRPr lang="tr-TR" sz="1600" i="1" dirty="0"/>
          </a:p>
        </p:txBody>
      </p:sp>
      <p:cxnSp>
        <p:nvCxnSpPr>
          <p:cNvPr id="5" name="Düz Ok Bağlayıcısı 4"/>
          <p:cNvCxnSpPr/>
          <p:nvPr/>
        </p:nvCxnSpPr>
        <p:spPr>
          <a:xfrm>
            <a:off x="1763688" y="2132856"/>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Düz Ok Bağlayıcısı 7"/>
          <p:cNvCxnSpPr/>
          <p:nvPr/>
        </p:nvCxnSpPr>
        <p:spPr>
          <a:xfrm>
            <a:off x="1979712" y="2924944"/>
            <a:ext cx="50405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Düz Ok Bağlayıcısı 9"/>
          <p:cNvCxnSpPr/>
          <p:nvPr/>
        </p:nvCxnSpPr>
        <p:spPr>
          <a:xfrm flipV="1">
            <a:off x="2627784" y="2924944"/>
            <a:ext cx="57606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293243"/>
            <a:ext cx="106680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263" y="0"/>
            <a:ext cx="2676525" cy="119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3705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endParaRPr lang="tr-TR" dirty="0"/>
          </a:p>
        </p:txBody>
      </p:sp>
      <p:sp>
        <p:nvSpPr>
          <p:cNvPr id="3" name="İçerik Yer Tutucusu 2"/>
          <p:cNvSpPr>
            <a:spLocks noGrp="1"/>
          </p:cNvSpPr>
          <p:nvPr>
            <p:ph idx="1"/>
          </p:nvPr>
        </p:nvSpPr>
        <p:spPr>
          <a:xfrm>
            <a:off x="457200" y="1124744"/>
            <a:ext cx="8229600" cy="5001419"/>
          </a:xfrm>
        </p:spPr>
        <p:txBody>
          <a:bodyPr>
            <a:normAutofit/>
          </a:bodyPr>
          <a:lstStyle/>
          <a:p>
            <a:pPr marL="0" indent="0" algn="just">
              <a:buNone/>
            </a:pPr>
            <a:r>
              <a:rPr lang="tr-TR" sz="1600" i="1" dirty="0" smtClean="0"/>
              <a:t>	</a:t>
            </a:r>
            <a:r>
              <a:rPr lang="tr-TR" sz="1600" b="1" i="1" dirty="0" smtClean="0"/>
              <a:t>1.2.	Hukuki İşlemlerden Doğan Borçlar</a:t>
            </a:r>
          </a:p>
          <a:p>
            <a:pPr marL="0" indent="0" algn="just">
              <a:buNone/>
            </a:pPr>
            <a:endParaRPr lang="tr-TR" sz="1600" i="1" dirty="0" smtClean="0"/>
          </a:p>
          <a:p>
            <a:pPr marL="0" indent="0" algn="just">
              <a:buNone/>
            </a:pPr>
            <a:r>
              <a:rPr lang="tr-TR" sz="1600" i="1" dirty="0" smtClean="0"/>
              <a:t>	Hukuki işlem, bir veya birden çok kimsenin hukuki bir sonuç doğurmaya yönelmiş irade beyanıdır.</a:t>
            </a:r>
          </a:p>
          <a:p>
            <a:pPr marL="0" indent="0" algn="just">
              <a:buNone/>
            </a:pPr>
            <a:r>
              <a:rPr lang="tr-TR" sz="1600" i="1" dirty="0" smtClean="0"/>
              <a:t>Hukuki işlemler çeşitli açılardan sınıflandırılabilir; </a:t>
            </a:r>
          </a:p>
          <a:p>
            <a:pPr algn="just">
              <a:buFont typeface="Wingdings" panose="05000000000000000000" pitchFamily="2" charset="2"/>
              <a:buChar char="Ø"/>
            </a:pPr>
            <a:r>
              <a:rPr lang="tr-TR" sz="1600" i="1" dirty="0" smtClean="0"/>
              <a:t>	Tek taraflı hukuki işlemler; yalnız bir tarafın irade beyanı ile bir hukuki sonuç doğmuştur. Örneğin vasiyet, mirasın reddi, takas beyanı, mülkiyet hakkından vazgeçme gibi.</a:t>
            </a:r>
          </a:p>
          <a:p>
            <a:pPr algn="just">
              <a:buFont typeface="Wingdings" panose="05000000000000000000" pitchFamily="2" charset="2"/>
              <a:buChar char="Ø"/>
            </a:pPr>
            <a:r>
              <a:rPr lang="tr-TR" sz="1600" i="1" dirty="0" smtClean="0"/>
              <a:t>	Çok taraflı hukuki işlemler; bu hukuki sonucun doğması için de iki taraflı bir hukuki işlem olmalıdır. Örneğin,  sözleşmeler...</a:t>
            </a:r>
          </a:p>
          <a:p>
            <a:pPr marL="0" indent="0" algn="just">
              <a:buNone/>
            </a:pPr>
            <a:endParaRPr lang="tr-TR" sz="1600" i="1" dirty="0" smtClean="0"/>
          </a:p>
          <a:p>
            <a:pPr marL="0" indent="0" algn="just">
              <a:buNone/>
            </a:pPr>
            <a:r>
              <a:rPr lang="tr-TR" sz="1600" i="1" dirty="0" smtClean="0"/>
              <a:t>	</a:t>
            </a:r>
            <a:r>
              <a:rPr lang="tr-TR" sz="1600" b="1" i="1" dirty="0" smtClean="0"/>
              <a:t>1.2.1.	Hukuki işlem Ehliyeti</a:t>
            </a:r>
          </a:p>
          <a:p>
            <a:pPr marL="0" indent="0" algn="just">
              <a:buNone/>
            </a:pPr>
            <a:r>
              <a:rPr lang="tr-TR" sz="1600" i="1" dirty="0" smtClean="0"/>
              <a:t>	Bir hukuki işlemin geçerli olabilmesinin temel koşulu, işlemi yapan kişinin veya kişilerin medeni hakları kullanma ehliyetine sahip olmasıdır.</a:t>
            </a:r>
          </a:p>
          <a:p>
            <a:pPr marL="0" indent="0" algn="just">
              <a:buNone/>
            </a:pPr>
            <a:r>
              <a:rPr lang="tr-TR" sz="1600" i="1" dirty="0" smtClean="0"/>
              <a:t>	Doğumdan ölünceye kadar herkes hak ehliyetine sahiptir. Örneğin dört yaşındaki bir çocuk, babasının ölümü ile birlikte o andan itibaren mirası üzerinde hak sahibi olur veya borçlar da o çocuğa ait olur. Alacaklılar başkalarını sorumlu tutamazlar.</a:t>
            </a:r>
            <a:endParaRPr lang="tr-TR" sz="1600"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60648"/>
            <a:ext cx="329565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5693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endParaRPr lang="tr-TR" dirty="0"/>
          </a:p>
        </p:txBody>
      </p:sp>
      <p:sp>
        <p:nvSpPr>
          <p:cNvPr id="3" name="İçerik Yer Tutucusu 2"/>
          <p:cNvSpPr>
            <a:spLocks noGrp="1"/>
          </p:cNvSpPr>
          <p:nvPr>
            <p:ph idx="1"/>
          </p:nvPr>
        </p:nvSpPr>
        <p:spPr>
          <a:xfrm>
            <a:off x="457200" y="836712"/>
            <a:ext cx="8229600" cy="5289451"/>
          </a:xfrm>
        </p:spPr>
        <p:txBody>
          <a:bodyPr>
            <a:normAutofit lnSpcReduction="10000"/>
          </a:bodyPr>
          <a:lstStyle/>
          <a:p>
            <a:pPr marL="0" indent="0" algn="just">
              <a:buNone/>
            </a:pPr>
            <a:r>
              <a:rPr lang="tr-TR" sz="1600" b="1" i="1" dirty="0" smtClean="0"/>
              <a:t>	4.8.	Borcun Nakli</a:t>
            </a:r>
          </a:p>
          <a:p>
            <a:pPr marL="0" indent="0" algn="just">
              <a:buNone/>
            </a:pPr>
            <a:r>
              <a:rPr lang="tr-TR" sz="1600" i="1" dirty="0" smtClean="0"/>
              <a:t>	Borcun nakli, borçlunun değişmesi, üçüncü bir Şahsın borcu üzerine almasıdır. Borcun nakli halinde, borçlunun Şahsının değişmesi dışında, borçta ve borç ilişkisinde bir değişiklik meydana gelmez. Borcun nakli, alacağın temlikinden farklı olarak alacaklının rızası olmaksızın gerçekleşmez. Borçlunun Şahsı, borçlunun ödeme gücü, alacaklı bakımından büyük önem taşır.</a:t>
            </a:r>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endParaRPr lang="tr-TR" sz="1600" i="1" dirty="0"/>
          </a:p>
          <a:p>
            <a:pPr marL="0" indent="0" algn="just">
              <a:buNone/>
            </a:pPr>
            <a:endParaRPr lang="tr-TR" sz="1600" i="1" dirty="0" smtClean="0"/>
          </a:p>
          <a:p>
            <a:pPr marL="0" indent="0" algn="just">
              <a:buNone/>
            </a:pPr>
            <a:r>
              <a:rPr lang="tr-TR" sz="1600" i="1" dirty="0" smtClean="0"/>
              <a:t>	Borcun naklinin hükümleri;</a:t>
            </a:r>
          </a:p>
          <a:p>
            <a:pPr algn="just">
              <a:buFont typeface="Wingdings" panose="05000000000000000000" pitchFamily="2" charset="2"/>
              <a:buChar char="Ø"/>
            </a:pPr>
            <a:endParaRPr lang="tr-TR" sz="1600" i="1" dirty="0" smtClean="0"/>
          </a:p>
          <a:p>
            <a:pPr algn="just">
              <a:buFont typeface="Wingdings" panose="05000000000000000000" pitchFamily="2" charset="2"/>
              <a:buChar char="Ø"/>
            </a:pPr>
            <a:r>
              <a:rPr lang="tr-TR" sz="1600" i="1" dirty="0" smtClean="0"/>
              <a:t>	Borcun nakli tamam olunca, borçlu borcundan kurtulur, borcun naklini yükümlenmiş olan kişi, onun yerini alır.</a:t>
            </a:r>
          </a:p>
          <a:p>
            <a:pPr algn="just">
              <a:buFont typeface="Wingdings" panose="05000000000000000000" pitchFamily="2" charset="2"/>
              <a:buChar char="Ø"/>
            </a:pPr>
            <a:r>
              <a:rPr lang="tr-TR" sz="1600" i="1" dirty="0" smtClean="0"/>
              <a:t>	Eski borçlunun alacaklıya karşı ileri sürebileceği tüm savunmaları, borcu üzerine alanda kullanabilir</a:t>
            </a:r>
          </a:p>
          <a:p>
            <a:pPr algn="just">
              <a:buFont typeface="Wingdings" panose="05000000000000000000" pitchFamily="2" charset="2"/>
              <a:buChar char="Ø"/>
            </a:pPr>
            <a:r>
              <a:rPr lang="tr-TR" sz="1600" i="1" dirty="0" smtClean="0"/>
              <a:t>	Eski borçluya bir kefil var ise kefil, nakilden sonra yeni borçluya kefil olmayı kabul etmedikçe, onun kefilliği sona erer.</a:t>
            </a:r>
          </a:p>
          <a:p>
            <a:pPr marL="0" indent="0" algn="just">
              <a:buNone/>
            </a:pPr>
            <a:endParaRPr lang="tr-TR" sz="1600" i="1" dirty="0" smtClean="0"/>
          </a:p>
          <a:p>
            <a:pPr marL="0" indent="0" algn="just">
              <a:buNone/>
            </a:pPr>
            <a:endParaRPr lang="tr-TR" sz="1600" i="1" dirty="0" smtClean="0"/>
          </a:p>
          <a:p>
            <a:pPr marL="0" indent="0" algn="just">
              <a:buNone/>
            </a:pPr>
            <a:endParaRPr lang="tr-TR" sz="1600" i="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420889"/>
            <a:ext cx="3477295" cy="100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4624"/>
            <a:ext cx="3038475"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6183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404661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8395108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36626461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101460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091871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r>
              <a:rPr lang="tr-TR" sz="1600" i="1" dirty="0" smtClean="0"/>
              <a:t>	Bir Şahsın, kendi irade ve fiili ile hak edinebilme ve    borç altına girebilme ehliyetine</a:t>
            </a:r>
          </a:p>
          <a:p>
            <a:pPr marL="0" indent="0" algn="just">
              <a:buNone/>
            </a:pPr>
            <a:r>
              <a:rPr lang="tr-TR" sz="1600" i="1" dirty="0" smtClean="0"/>
              <a:t>Fiil ehliyeti denir. Dört grupta incelenir.</a:t>
            </a:r>
          </a:p>
          <a:p>
            <a:pPr marL="0" indent="0" algn="just">
              <a:buNone/>
            </a:pPr>
            <a:endParaRPr lang="tr-TR" sz="1600" i="1" dirty="0" smtClean="0"/>
          </a:p>
          <a:p>
            <a:pPr marL="0" indent="0" algn="just">
              <a:buNone/>
            </a:pPr>
            <a:endParaRPr lang="tr-TR" sz="1600"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564904"/>
            <a:ext cx="535305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4941168"/>
            <a:ext cx="26765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586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92500" lnSpcReduction="10000"/>
          </a:bodyPr>
          <a:lstStyle/>
          <a:p>
            <a:pPr marL="0" indent="0" algn="just">
              <a:buNone/>
            </a:pPr>
            <a:r>
              <a:rPr lang="tr-TR" sz="1600" i="1" dirty="0" smtClean="0"/>
              <a:t>	</a:t>
            </a:r>
            <a:r>
              <a:rPr lang="tr-TR" sz="1600" b="1" i="1" dirty="0" smtClean="0"/>
              <a:t>1.2.1.1.	Tam Ehliyetliler</a:t>
            </a:r>
          </a:p>
          <a:p>
            <a:pPr marL="0" indent="0" algn="just">
              <a:buNone/>
            </a:pPr>
            <a:r>
              <a:rPr lang="tr-TR" sz="1600" i="1" dirty="0" smtClean="0"/>
              <a:t>	Ayırt etme gücüne sahip, ergin, kısıtlı olmayanlardır. Kendilerini ilgilendiren işlemlerde temsilciye veya başkalarının iznine muhtaç değildir. Haksız fiil yapmışsa sonuçlarına katlanır, mahkemelerde dava açabilir, kendilerini savunabilirler.</a:t>
            </a:r>
          </a:p>
          <a:p>
            <a:pPr algn="just">
              <a:buFont typeface="Wingdings" panose="05000000000000000000" pitchFamily="2" charset="2"/>
              <a:buChar char="Ø"/>
            </a:pPr>
            <a:r>
              <a:rPr lang="tr-TR" sz="1600" i="1" dirty="0" smtClean="0"/>
              <a:t>	</a:t>
            </a:r>
            <a:r>
              <a:rPr lang="tr-TR" sz="1600" b="1" i="1" dirty="0" smtClean="0"/>
              <a:t>Ayırt etme gücü (temyiz kudreti), </a:t>
            </a:r>
            <a:r>
              <a:rPr lang="tr-TR" sz="1600" i="1" dirty="0" smtClean="0"/>
              <a:t>doğru ve yanlışı birbirinden ayırabilen herkes Medeni Kanunumuza göre ayırt etme gücüne sahiptir. Temyiz kudreti, hukuki işlemin yapıldığı anda mevcut olmalıdır. Sarhoşluk gibi geçici sebeple de olsa hukuki işlemin yapıldığı sırada temyiz kudreti yoksa hukuki işlem geçersizdir.</a:t>
            </a:r>
          </a:p>
          <a:p>
            <a:pPr algn="just">
              <a:buFont typeface="Wingdings" panose="05000000000000000000" pitchFamily="2" charset="2"/>
              <a:buChar char="Ø"/>
            </a:pPr>
            <a:r>
              <a:rPr lang="tr-TR" sz="1600" i="1" dirty="0" smtClean="0"/>
              <a:t>	</a:t>
            </a:r>
            <a:r>
              <a:rPr lang="tr-TR" sz="1600" b="1" i="1" dirty="0" smtClean="0"/>
              <a:t>Erginlik (rüşt), </a:t>
            </a:r>
            <a:r>
              <a:rPr lang="tr-TR" sz="1600" i="1" dirty="0" smtClean="0"/>
              <a:t>on sekiz yaşını doldurmuş kimse ergindir. On sekiz yaşını doldurmamış kimseler iki halde reşit sayılırlar:</a:t>
            </a:r>
          </a:p>
          <a:p>
            <a:pPr marL="0" indent="0" algn="just">
              <a:buNone/>
            </a:pPr>
            <a:r>
              <a:rPr lang="tr-TR" sz="1600" i="1" dirty="0" smtClean="0"/>
              <a:t>•Evlenme kişiyi ergin kılar. On sekiz yaşını doldurmadan evlenen kimse reşit sayılı. Evlenmenin taraflardan birinin ölümü veya boşanması ile sona ermesi “ergin” sayılma durumunda değişiklik meydana getirmez.</a:t>
            </a:r>
          </a:p>
          <a:p>
            <a:pPr marL="0" indent="0" algn="just">
              <a:buNone/>
            </a:pPr>
            <a:r>
              <a:rPr lang="tr-TR" sz="1600" i="1" dirty="0" smtClean="0"/>
              <a:t>•Yargısal erginlik; on beş yaşını bitirmiş olan kimse kendi isteği ve velisinin kabul etmesi ile mahkemece ergin kılınır.</a:t>
            </a:r>
          </a:p>
          <a:p>
            <a:pPr algn="just">
              <a:buFont typeface="Wingdings" panose="05000000000000000000" pitchFamily="2" charset="2"/>
              <a:buChar char="Ø"/>
            </a:pPr>
            <a:r>
              <a:rPr lang="tr-TR" sz="1600" i="1" dirty="0" smtClean="0"/>
              <a:t>	</a:t>
            </a:r>
            <a:r>
              <a:rPr lang="tr-TR" sz="1600" b="1" i="1" dirty="0" smtClean="0"/>
              <a:t>Kısıtlı olmamak; </a:t>
            </a:r>
            <a:r>
              <a:rPr lang="tr-TR" sz="1600" i="1" dirty="0" smtClean="0"/>
              <a:t>savurganlık, alkol, uyuşturucu bağımlılığı, bir yıl veya daha fazla hürriyeti sınırlayan bir ceza ile mahkûmiyet gibi nedenlerle kısıtlanmamış olması gerekir. Kısıtlanan, kendilerine bir kanuni mümessil tayin edilmiş olan Şahıslar, mümeyyiz ve ergin de olsalar tam ehliyetli değildirler.</a:t>
            </a:r>
          </a:p>
          <a:p>
            <a:pPr marL="0" indent="0" algn="just">
              <a:buNone/>
            </a:pPr>
            <a:endParaRPr lang="tr-TR" sz="1600"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16632"/>
            <a:ext cx="26765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2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pPr marL="0" indent="0" algn="just">
              <a:buNone/>
            </a:pPr>
            <a:r>
              <a:rPr lang="tr-TR" sz="1600" i="1" dirty="0" smtClean="0"/>
              <a:t>	</a:t>
            </a:r>
            <a:r>
              <a:rPr lang="tr-TR" sz="1600" b="1" i="1" dirty="0" smtClean="0"/>
              <a:t>1.2.1.2.	Sınırlı Ehliyetliler</a:t>
            </a:r>
          </a:p>
          <a:p>
            <a:pPr marL="0" indent="0" algn="just">
              <a:buNone/>
            </a:pPr>
            <a:r>
              <a:rPr lang="tr-TR" sz="1600" i="1" dirty="0" smtClean="0"/>
              <a:t>Kısıtlanmaları için yeterli sebep bulunmamakla birlikte medeni hakları kullanma ehliyetlerinin kısmen sınırlanması amacıyla , “gayrı menkul alım-satımı, kıymetli evrak alım-satımı, ödünç verme-alma, bağışlama ve kefalet gibi hukuki işlemlerde kendilerine kanuni müşavir / yasal danışman atanan kişiler sınırlı ehliyetlidirler.</a:t>
            </a:r>
          </a:p>
          <a:p>
            <a:pPr marL="0" indent="0" algn="just">
              <a:buNone/>
            </a:pPr>
            <a:endParaRPr lang="tr-TR" sz="1600" i="1" dirty="0" smtClean="0"/>
          </a:p>
          <a:p>
            <a:pPr marL="0" indent="0" algn="just">
              <a:buNone/>
            </a:pPr>
            <a:r>
              <a:rPr lang="tr-TR" sz="1600" i="1" dirty="0" smtClean="0"/>
              <a:t>	</a:t>
            </a:r>
            <a:r>
              <a:rPr lang="tr-TR" sz="1600" b="1" i="1" dirty="0" smtClean="0"/>
              <a:t>1.2.1.3.	Tam Ehliyetsizler</a:t>
            </a:r>
          </a:p>
          <a:p>
            <a:pPr marL="0" indent="0" algn="just">
              <a:buNone/>
            </a:pPr>
            <a:r>
              <a:rPr lang="tr-TR" sz="1600" i="1" dirty="0" smtClean="0"/>
              <a:t>Yaş küçüklüğü, akıl hastalığı, akıl zayıflığı, sarhoşluk gibi sebeple temyiz kudretinden (akla uygun biçimde davranma yeteneğinden) yoksun olan kimseler “tam </a:t>
            </a:r>
            <a:r>
              <a:rPr lang="tr-TR" sz="1600" i="1" dirty="0" err="1" smtClean="0"/>
              <a:t>ehliyetsiz”dirler</a:t>
            </a:r>
            <a:r>
              <a:rPr lang="tr-TR" sz="1600" i="1" dirty="0" smtClean="0"/>
              <a:t>.</a:t>
            </a:r>
          </a:p>
          <a:p>
            <a:pPr marL="0" indent="0" algn="just">
              <a:buNone/>
            </a:pPr>
            <a:endParaRPr lang="tr-TR" sz="1600" i="1" dirty="0" smtClean="0"/>
          </a:p>
          <a:p>
            <a:pPr marL="0" indent="0" algn="just">
              <a:buNone/>
            </a:pPr>
            <a:r>
              <a:rPr lang="tr-TR" sz="1600" i="1" dirty="0" smtClean="0"/>
              <a:t>	Tam ehliyetsizlerin medeni hakları kullanma ehliyeti yoktur. Bunların yaptığı hukuki işlemler geçersizdir. Karşı tarafın ehliyetsizlik halini bilmemesi ve iyi niyetli olması halinde de durum değişmez.</a:t>
            </a:r>
          </a:p>
          <a:p>
            <a:pPr marL="0" indent="0" algn="just">
              <a:buNone/>
            </a:pPr>
            <a:endParaRPr lang="tr-TR" sz="1600" i="1" dirty="0" smtClean="0"/>
          </a:p>
          <a:p>
            <a:pPr marL="0" indent="0" algn="just">
              <a:buNone/>
            </a:pPr>
            <a:r>
              <a:rPr lang="tr-TR" sz="1600" i="1" dirty="0" smtClean="0"/>
              <a:t>	Tam ehliyetsizler kusurlu sayılamayacakları için haksız fiillerinden sorumlu değildir, ceza ehliyetleri olmadığından cezalandırılamazlar. Temyiz kudretinden yoksun bulunan  kişi adına onu temsilen hukuki işlemi kanuni mümessili yani velisi veya vasisi yapar.</a:t>
            </a:r>
          </a:p>
          <a:p>
            <a:pPr marL="0" indent="0" algn="just">
              <a:buNone/>
            </a:pPr>
            <a:endParaRPr lang="tr-TR" sz="1600" i="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476672"/>
            <a:ext cx="363855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56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buNone/>
            </a:pPr>
            <a:r>
              <a:rPr lang="tr-TR" sz="1600" i="1" dirty="0" smtClean="0"/>
              <a:t>	</a:t>
            </a:r>
            <a:r>
              <a:rPr lang="tr-TR" sz="1600" b="1" i="1" dirty="0" smtClean="0"/>
              <a:t>1.2.1.4.	Sınırlı ehliyetsizler</a:t>
            </a:r>
          </a:p>
          <a:p>
            <a:pPr marL="0" indent="0" algn="just">
              <a:buNone/>
            </a:pPr>
            <a:endParaRPr lang="tr-TR" sz="1600" i="1" dirty="0" smtClean="0"/>
          </a:p>
          <a:p>
            <a:pPr marL="0" indent="0" algn="just">
              <a:buNone/>
            </a:pPr>
            <a:r>
              <a:rPr lang="tr-TR" sz="1600" i="1" dirty="0" smtClean="0"/>
              <a:t>	Ayırt etme gücüne sahip küçükler ve kısıtlılar medeni hakları kullanma ehliyeti açısından sınırlı ehliyetsizdirler. Küçükler ve kısıtlılar, kişiye sıkı sıkı bağlı hakları kendileri kullanabilirler. Örneğin nişanı bozabilir, boşanma davası, manevi tazminat davası açabilirler. Sınırlı ehliyetsizler hukuki işlemleri ancak kanuni temsilcilerinin izni ile yapabilirler. Haksız fiillerinden doğan zararlardan sorumludurlar.</a:t>
            </a:r>
          </a:p>
          <a:p>
            <a:pPr marL="0" indent="0" algn="just">
              <a:buNone/>
            </a:pPr>
            <a:endParaRPr lang="tr-TR" sz="1600" i="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573016"/>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73189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52</Words>
  <Application>Microsoft Office PowerPoint</Application>
  <PresentationFormat>Ekran Gösterisi (4:3)</PresentationFormat>
  <Paragraphs>421</Paragraphs>
  <Slides>55</Slides>
  <Notes>1</Notes>
  <HiddenSlides>0</HiddenSlides>
  <MMClips>0</MMClips>
  <ScaleCrop>false</ScaleCrop>
  <HeadingPairs>
    <vt:vector size="4" baseType="variant">
      <vt:variant>
        <vt:lpstr>Tema</vt:lpstr>
      </vt:variant>
      <vt:variant>
        <vt:i4>2</vt:i4>
      </vt:variant>
      <vt:variant>
        <vt:lpstr>Slayt Başlıkları</vt:lpstr>
      </vt:variant>
      <vt:variant>
        <vt:i4>55</vt:i4>
      </vt:variant>
    </vt:vector>
  </HeadingPairs>
  <TitlesOfParts>
    <vt:vector size="57" baseType="lpstr">
      <vt:lpstr>Ofis Teması</vt:lpstr>
      <vt:lpstr>Üst Düzey</vt:lpstr>
      <vt:lpstr>      Bu proje Avrupa Birliği ve Türkiye Cumhuriyeti tarafından finanse edilmektedir. </vt:lpstr>
      <vt:lpstr>BORÇLAR HUKUKU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BORÇLAR HUKUKU</dc:title>
  <dc:creator>Duygu</dc:creator>
  <cp:lastModifiedBy>Bilal Keskin</cp:lastModifiedBy>
  <cp:revision>42</cp:revision>
  <dcterms:created xsi:type="dcterms:W3CDTF">2016-03-11T06:05:20Z</dcterms:created>
  <dcterms:modified xsi:type="dcterms:W3CDTF">2016-04-15T14:20:16Z</dcterms:modified>
</cp:coreProperties>
</file>